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47" r:id="rId5"/>
    <p:sldMasterId id="2147483757" r:id="rId6"/>
  </p:sldMasterIdLst>
  <p:notesMasterIdLst>
    <p:notesMasterId r:id="rId21"/>
  </p:notesMasterIdLst>
  <p:handoutMasterIdLst>
    <p:handoutMasterId r:id="rId22"/>
  </p:handoutMasterIdLst>
  <p:sldIdLst>
    <p:sldId id="1113" r:id="rId7"/>
    <p:sldId id="327" r:id="rId8"/>
    <p:sldId id="1219" r:id="rId9"/>
    <p:sldId id="1241" r:id="rId10"/>
    <p:sldId id="1268" r:id="rId11"/>
    <p:sldId id="1215" r:id="rId12"/>
    <p:sldId id="1264" r:id="rId13"/>
    <p:sldId id="1277" r:id="rId14"/>
    <p:sldId id="1214" r:id="rId15"/>
    <p:sldId id="1274" r:id="rId16"/>
    <p:sldId id="1218" r:id="rId17"/>
    <p:sldId id="1282" r:id="rId18"/>
    <p:sldId id="1283" r:id="rId19"/>
    <p:sldId id="1249" r:id="rId20"/>
  </p:sldIdLst>
  <p:sldSz cx="9906000" cy="6858000" type="A4"/>
  <p:notesSz cx="6794500" cy="99314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5D2884"/>
    <a:srgbClr val="CCFFCC"/>
    <a:srgbClr val="00B050"/>
    <a:srgbClr val="482684"/>
    <a:srgbClr val="000000"/>
    <a:srgbClr val="EAEAEA"/>
    <a:srgbClr val="B2B2B2"/>
    <a:srgbClr val="E3D1F1"/>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6FE5A-DBD1-444C-BB42-8C116D41BAD1}" v="5854" dt="2019-02-07T12:44:01.63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3" autoAdjust="0"/>
    <p:restoredTop sz="87500" autoAdjust="0"/>
  </p:normalViewPr>
  <p:slideViewPr>
    <p:cSldViewPr snapToObjects="1">
      <p:cViewPr varScale="1">
        <p:scale>
          <a:sx n="63" d="100"/>
          <a:sy n="63" d="100"/>
        </p:scale>
        <p:origin x="1470" y="6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8" d="100"/>
        <a:sy n="108" d="100"/>
      </p:scale>
      <p:origin x="0" y="0"/>
    </p:cViewPr>
  </p:sorterViewPr>
  <p:notesViewPr>
    <p:cSldViewPr snapToObjects="1">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1026"/>
          <p:cNvSpPr>
            <a:spLocks noGrp="1" noChangeArrowheads="1"/>
          </p:cNvSpPr>
          <p:nvPr>
            <p:ph type="hdr" sz="quarter"/>
          </p:nvPr>
        </p:nvSpPr>
        <p:spPr bwMode="auto">
          <a:xfrm>
            <a:off x="0" y="3"/>
            <a:ext cx="2945024" cy="497047"/>
          </a:xfrm>
          <a:prstGeom prst="rect">
            <a:avLst/>
          </a:prstGeom>
          <a:noFill/>
          <a:ln w="9525">
            <a:noFill/>
            <a:miter lim="800000"/>
            <a:headEnd/>
            <a:tailEnd/>
          </a:ln>
          <a:effectLst/>
        </p:spPr>
        <p:txBody>
          <a:bodyPr vert="horz" wrap="square" lIns="91281" tIns="45639" rIns="91281" bIns="45639" numCol="1" anchor="t" anchorCtr="0" compatLnSpc="1">
            <a:prstTxWarp prst="textNoShape">
              <a:avLst/>
            </a:prstTxWarp>
          </a:bodyPr>
          <a:lstStyle>
            <a:lvl1pPr>
              <a:defRPr>
                <a:latin typeface="Times New Roman" pitchFamily="18" charset="0"/>
              </a:defRPr>
            </a:lvl1pPr>
          </a:lstStyle>
          <a:p>
            <a:pPr>
              <a:defRPr/>
            </a:pPr>
            <a:endParaRPr lang="fr-FR"/>
          </a:p>
        </p:txBody>
      </p:sp>
      <p:sp>
        <p:nvSpPr>
          <p:cNvPr id="44035" name="Rectangle 1027"/>
          <p:cNvSpPr>
            <a:spLocks noGrp="1" noChangeArrowheads="1"/>
          </p:cNvSpPr>
          <p:nvPr>
            <p:ph type="dt" sz="quarter" idx="1"/>
          </p:nvPr>
        </p:nvSpPr>
        <p:spPr bwMode="auto">
          <a:xfrm>
            <a:off x="3849481" y="3"/>
            <a:ext cx="2945024" cy="497047"/>
          </a:xfrm>
          <a:prstGeom prst="rect">
            <a:avLst/>
          </a:prstGeom>
          <a:noFill/>
          <a:ln w="9525">
            <a:noFill/>
            <a:miter lim="800000"/>
            <a:headEnd/>
            <a:tailEnd/>
          </a:ln>
          <a:effectLst/>
        </p:spPr>
        <p:txBody>
          <a:bodyPr vert="horz" wrap="square" lIns="91281" tIns="45639" rIns="91281" bIns="45639" numCol="1" anchor="t" anchorCtr="0" compatLnSpc="1">
            <a:prstTxWarp prst="textNoShape">
              <a:avLst/>
            </a:prstTxWarp>
          </a:bodyPr>
          <a:lstStyle>
            <a:lvl1pPr algn="r">
              <a:defRPr>
                <a:latin typeface="Times New Roman" pitchFamily="18" charset="0"/>
              </a:defRPr>
            </a:lvl1pPr>
          </a:lstStyle>
          <a:p>
            <a:pPr>
              <a:defRPr/>
            </a:pPr>
            <a:endParaRPr lang="fr-FR"/>
          </a:p>
        </p:txBody>
      </p:sp>
      <p:sp>
        <p:nvSpPr>
          <p:cNvPr id="44036" name="Rectangle 1028"/>
          <p:cNvSpPr>
            <a:spLocks noGrp="1" noChangeArrowheads="1"/>
          </p:cNvSpPr>
          <p:nvPr>
            <p:ph type="ftr" sz="quarter" idx="2"/>
          </p:nvPr>
        </p:nvSpPr>
        <p:spPr bwMode="auto">
          <a:xfrm>
            <a:off x="0" y="9434357"/>
            <a:ext cx="2945024" cy="497046"/>
          </a:xfrm>
          <a:prstGeom prst="rect">
            <a:avLst/>
          </a:prstGeom>
          <a:noFill/>
          <a:ln w="9525">
            <a:noFill/>
            <a:miter lim="800000"/>
            <a:headEnd/>
            <a:tailEnd/>
          </a:ln>
          <a:effectLst/>
        </p:spPr>
        <p:txBody>
          <a:bodyPr vert="horz" wrap="square" lIns="91281" tIns="45639" rIns="91281" bIns="45639" numCol="1" anchor="b" anchorCtr="0" compatLnSpc="1">
            <a:prstTxWarp prst="textNoShape">
              <a:avLst/>
            </a:prstTxWarp>
          </a:bodyPr>
          <a:lstStyle>
            <a:lvl1pPr>
              <a:defRPr>
                <a:latin typeface="Times New Roman" pitchFamily="18" charset="0"/>
              </a:defRPr>
            </a:lvl1pPr>
          </a:lstStyle>
          <a:p>
            <a:pPr>
              <a:defRPr/>
            </a:pPr>
            <a:endParaRPr lang="fr-FR"/>
          </a:p>
        </p:txBody>
      </p:sp>
    </p:spTree>
    <p:extLst>
      <p:ext uri="{BB962C8B-B14F-4D97-AF65-F5344CB8AC3E}">
        <p14:creationId xmlns:p14="http://schemas.microsoft.com/office/powerpoint/2010/main" val="52875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3"/>
            <a:ext cx="2945024" cy="497047"/>
          </a:xfrm>
          <a:prstGeom prst="rect">
            <a:avLst/>
          </a:prstGeom>
          <a:noFill/>
          <a:ln w="9525">
            <a:noFill/>
            <a:miter lim="800000"/>
            <a:headEnd/>
            <a:tailEnd/>
          </a:ln>
          <a:effectLst/>
        </p:spPr>
        <p:txBody>
          <a:bodyPr vert="horz" wrap="square" lIns="91281" tIns="45639" rIns="91281" bIns="45639" numCol="1" anchor="t" anchorCtr="0" compatLnSpc="1">
            <a:prstTxWarp prst="textNoShape">
              <a:avLst/>
            </a:prstTxWarp>
          </a:bodyPr>
          <a:lstStyle>
            <a:lvl1pPr>
              <a:defRPr>
                <a:latin typeface="Times New Roman" pitchFamily="18" charset="0"/>
              </a:defRPr>
            </a:lvl1pPr>
          </a:lstStyle>
          <a:p>
            <a:pPr>
              <a:defRPr/>
            </a:pPr>
            <a:endParaRPr lang="fr-FR"/>
          </a:p>
        </p:txBody>
      </p:sp>
      <p:sp>
        <p:nvSpPr>
          <p:cNvPr id="40963" name="Rectangle 3"/>
          <p:cNvSpPr>
            <a:spLocks noGrp="1" noChangeArrowheads="1"/>
          </p:cNvSpPr>
          <p:nvPr>
            <p:ph type="dt" idx="1"/>
          </p:nvPr>
        </p:nvSpPr>
        <p:spPr bwMode="auto">
          <a:xfrm>
            <a:off x="3849481" y="3"/>
            <a:ext cx="2945024" cy="497047"/>
          </a:xfrm>
          <a:prstGeom prst="rect">
            <a:avLst/>
          </a:prstGeom>
          <a:noFill/>
          <a:ln w="9525">
            <a:noFill/>
            <a:miter lim="800000"/>
            <a:headEnd/>
            <a:tailEnd/>
          </a:ln>
          <a:effectLst/>
        </p:spPr>
        <p:txBody>
          <a:bodyPr vert="horz" wrap="square" lIns="91281" tIns="45639" rIns="91281" bIns="45639" numCol="1" anchor="t" anchorCtr="0" compatLnSpc="1">
            <a:prstTxWarp prst="textNoShape">
              <a:avLst/>
            </a:prstTxWarp>
          </a:bodyPr>
          <a:lstStyle>
            <a:lvl1pPr algn="r">
              <a:defRPr>
                <a:latin typeface="Times New Roman" pitchFamily="18" charset="0"/>
              </a:defRPr>
            </a:lvl1pPr>
          </a:lstStyle>
          <a:p>
            <a:pPr>
              <a:defRPr/>
            </a:pPr>
            <a:endParaRPr lang="fr-FR"/>
          </a:p>
        </p:txBody>
      </p:sp>
      <p:sp>
        <p:nvSpPr>
          <p:cNvPr id="9220" name="Rectangle 4"/>
          <p:cNvSpPr>
            <a:spLocks noGrp="1" noRot="1" noChangeAspect="1" noChangeArrowheads="1" noTextEdit="1"/>
          </p:cNvSpPr>
          <p:nvPr>
            <p:ph type="sldImg" idx="2"/>
          </p:nvPr>
        </p:nvSpPr>
        <p:spPr bwMode="auto">
          <a:xfrm>
            <a:off x="709613" y="746125"/>
            <a:ext cx="5376862"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906045" y="4717977"/>
            <a:ext cx="4982422" cy="4468653"/>
          </a:xfrm>
          <a:prstGeom prst="rect">
            <a:avLst/>
          </a:prstGeom>
          <a:noFill/>
          <a:ln w="9525">
            <a:noFill/>
            <a:miter lim="800000"/>
            <a:headEnd/>
            <a:tailEnd/>
          </a:ln>
          <a:effectLst/>
        </p:spPr>
        <p:txBody>
          <a:bodyPr vert="horz" wrap="square" lIns="91281" tIns="45639" rIns="91281" bIns="45639"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0966" name="Rectangle 6"/>
          <p:cNvSpPr>
            <a:spLocks noGrp="1" noChangeArrowheads="1"/>
          </p:cNvSpPr>
          <p:nvPr>
            <p:ph type="ftr" sz="quarter" idx="4"/>
          </p:nvPr>
        </p:nvSpPr>
        <p:spPr bwMode="auto">
          <a:xfrm>
            <a:off x="0" y="9434357"/>
            <a:ext cx="2945024" cy="497046"/>
          </a:xfrm>
          <a:prstGeom prst="rect">
            <a:avLst/>
          </a:prstGeom>
          <a:noFill/>
          <a:ln w="9525">
            <a:noFill/>
            <a:miter lim="800000"/>
            <a:headEnd/>
            <a:tailEnd/>
          </a:ln>
          <a:effectLst/>
        </p:spPr>
        <p:txBody>
          <a:bodyPr vert="horz" wrap="square" lIns="91281" tIns="45639" rIns="91281" bIns="45639" numCol="1" anchor="b" anchorCtr="0" compatLnSpc="1">
            <a:prstTxWarp prst="textNoShape">
              <a:avLst/>
            </a:prstTxWarp>
          </a:bodyPr>
          <a:lstStyle>
            <a:lvl1pPr>
              <a:defRPr>
                <a:latin typeface="Times New Roman" pitchFamily="18" charset="0"/>
              </a:defRPr>
            </a:lvl1pPr>
          </a:lstStyle>
          <a:p>
            <a:pPr>
              <a:defRPr/>
            </a:pPr>
            <a:endParaRPr lang="fr-FR"/>
          </a:p>
        </p:txBody>
      </p:sp>
      <p:sp>
        <p:nvSpPr>
          <p:cNvPr id="40967" name="Rectangle 7"/>
          <p:cNvSpPr>
            <a:spLocks noGrp="1" noChangeArrowheads="1"/>
          </p:cNvSpPr>
          <p:nvPr>
            <p:ph type="sldNum" sz="quarter" idx="5"/>
          </p:nvPr>
        </p:nvSpPr>
        <p:spPr bwMode="auto">
          <a:xfrm>
            <a:off x="3849481" y="9434357"/>
            <a:ext cx="2945024" cy="497046"/>
          </a:xfrm>
          <a:prstGeom prst="rect">
            <a:avLst/>
          </a:prstGeom>
          <a:noFill/>
          <a:ln w="9525">
            <a:noFill/>
            <a:miter lim="800000"/>
            <a:headEnd/>
            <a:tailEnd/>
          </a:ln>
          <a:effectLst/>
        </p:spPr>
        <p:txBody>
          <a:bodyPr vert="horz" wrap="square" lIns="91281" tIns="45639" rIns="91281" bIns="45639" numCol="1" anchor="b" anchorCtr="0" compatLnSpc="1">
            <a:prstTxWarp prst="textNoShape">
              <a:avLst/>
            </a:prstTxWarp>
          </a:bodyPr>
          <a:lstStyle>
            <a:lvl1pPr algn="r">
              <a:defRPr>
                <a:latin typeface="Times New Roman" pitchFamily="18" charset="0"/>
              </a:defRPr>
            </a:lvl1pPr>
          </a:lstStyle>
          <a:p>
            <a:pPr>
              <a:defRPr/>
            </a:pPr>
            <a:fld id="{2C6CBAED-D652-4493-9341-40F5FE2C4A7F}" type="slidenum">
              <a:rPr lang="fr-FR"/>
              <a:pPr>
                <a:defRPr/>
              </a:pPr>
              <a:t>‹N°›</a:t>
            </a:fld>
            <a:endParaRPr lang="fr-FR"/>
          </a:p>
        </p:txBody>
      </p:sp>
    </p:spTree>
    <p:extLst>
      <p:ext uri="{BB962C8B-B14F-4D97-AF65-F5344CB8AC3E}">
        <p14:creationId xmlns:p14="http://schemas.microsoft.com/office/powerpoint/2010/main" val="1551035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C6CBAED-D652-4493-9341-40F5FE2C4A7F}" type="slidenum">
              <a:rPr lang="fr-FR" smtClean="0"/>
              <a:pPr>
                <a:defRPr/>
              </a:pPr>
              <a:t>1</a:t>
            </a:fld>
            <a:endParaRPr lang="fr-FR" dirty="0"/>
          </a:p>
        </p:txBody>
      </p:sp>
    </p:spTree>
    <p:extLst>
      <p:ext uri="{BB962C8B-B14F-4D97-AF65-F5344CB8AC3E}">
        <p14:creationId xmlns:p14="http://schemas.microsoft.com/office/powerpoint/2010/main" val="321044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C6CBAED-D652-4493-9341-40F5FE2C4A7F}" type="slidenum">
              <a:rPr lang="fr-FR" smtClean="0"/>
              <a:pPr>
                <a:defRPr/>
              </a:pPr>
              <a:t>3</a:t>
            </a:fld>
            <a:endParaRPr lang="fr-FR" dirty="0"/>
          </a:p>
        </p:txBody>
      </p:sp>
    </p:spTree>
    <p:extLst>
      <p:ext uri="{BB962C8B-B14F-4D97-AF65-F5344CB8AC3E}">
        <p14:creationId xmlns:p14="http://schemas.microsoft.com/office/powerpoint/2010/main" val="87253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C6CBAED-D652-4493-9341-40F5FE2C4A7F}" type="slidenum">
              <a:rPr lang="fr-FR" smtClean="0"/>
              <a:pPr>
                <a:defRPr/>
              </a:pPr>
              <a:t>4</a:t>
            </a:fld>
            <a:endParaRPr lang="fr-FR"/>
          </a:p>
        </p:txBody>
      </p:sp>
    </p:spTree>
    <p:extLst>
      <p:ext uri="{BB962C8B-B14F-4D97-AF65-F5344CB8AC3E}">
        <p14:creationId xmlns:p14="http://schemas.microsoft.com/office/powerpoint/2010/main" val="85326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43370-E070-405E-AA2F-2DC6974B937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033E7C5-7288-4128-8242-F2982A558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EEEE72-D5C9-4C31-BE47-30975ABDF0F7}"/>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5" name="Espace réservé du pied de page 4">
            <a:extLst>
              <a:ext uri="{FF2B5EF4-FFF2-40B4-BE49-F238E27FC236}">
                <a16:creationId xmlns:a16="http://schemas.microsoft.com/office/drawing/2014/main" id="{A455EDE3-8027-4C0E-9738-4C497579D5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2A92A2-65A6-4537-9965-C178509DEECD}"/>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284362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B23C0A-3754-4A0C-B893-BEB4D73722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34E89C6-B5D0-4DC1-872B-FA87A6B43DA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113696-0E29-47BA-B5AC-B20929E9F0EB}"/>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5" name="Espace réservé du pied de page 4">
            <a:extLst>
              <a:ext uri="{FF2B5EF4-FFF2-40B4-BE49-F238E27FC236}">
                <a16:creationId xmlns:a16="http://schemas.microsoft.com/office/drawing/2014/main" id="{02CA605A-A8E9-4D99-AC5D-814FD8A0EE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01C589-AE40-49AD-A082-64BC5E641383}"/>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351979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F5E2B93-764B-4F93-A5B5-464A0612956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3F24227-CD3C-4B7E-9806-722689579FA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45E6D6-B418-4F12-ACA0-C601793809B4}"/>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5" name="Espace réservé du pied de page 4">
            <a:extLst>
              <a:ext uri="{FF2B5EF4-FFF2-40B4-BE49-F238E27FC236}">
                <a16:creationId xmlns:a16="http://schemas.microsoft.com/office/drawing/2014/main" id="{F28AFB0D-E7BD-4A3C-A3F6-3FE447B5FC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C38131-B2F8-4495-884F-CFCF6C2F678B}"/>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766005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 name="Line 3"/>
          <p:cNvSpPr>
            <a:spLocks noChangeShapeType="1"/>
          </p:cNvSpPr>
          <p:nvPr/>
        </p:nvSpPr>
        <p:spPr bwMode="auto">
          <a:xfrm>
            <a:off x="4953000" y="2384425"/>
            <a:ext cx="0" cy="827088"/>
          </a:xfrm>
          <a:prstGeom prst="line">
            <a:avLst/>
          </a:prstGeom>
          <a:noFill/>
          <a:ln w="38100">
            <a:solidFill>
              <a:srgbClr val="00B6F6"/>
            </a:solidFill>
            <a:round/>
            <a:headEnd/>
            <a:tailEnd/>
          </a:ln>
          <a:extLst>
            <a:ext uri="{909E8E84-426E-40DD-AFC4-6F175D3DCCD1}">
              <a14:hiddenFill xmlns:a14="http://schemas.microsoft.com/office/drawing/2010/main">
                <a:noFill/>
              </a14:hiddenFill>
            </a:ext>
          </a:extLst>
        </p:spPr>
        <p:txBody>
          <a:bodyPr lIns="36000" tIns="36000" rIns="36000" bIns="36000"/>
          <a:lstStyle/>
          <a:p>
            <a:pPr>
              <a:lnSpc>
                <a:spcPct val="90000"/>
              </a:lnSpc>
            </a:pPr>
            <a:endParaRPr lang="fr-FR" sz="1200">
              <a:solidFill>
                <a:srgbClr val="13264A"/>
              </a:solidFill>
            </a:endParaRPr>
          </a:p>
        </p:txBody>
      </p:sp>
      <p:sp>
        <p:nvSpPr>
          <p:cNvPr id="275460" name="Rectangle 4"/>
          <p:cNvSpPr>
            <a:spLocks noGrp="1" noChangeArrowheads="1"/>
          </p:cNvSpPr>
          <p:nvPr>
            <p:ph type="ctrTitle" sz="quarter"/>
          </p:nvPr>
        </p:nvSpPr>
        <p:spPr>
          <a:xfrm>
            <a:off x="5055221" y="2475537"/>
            <a:ext cx="4398341" cy="322002"/>
          </a:xfrm>
        </p:spPr>
        <p:txBody>
          <a:bodyPr wrap="square" lIns="36000" tIns="36000" rIns="36000" bIns="36000" anchor="t">
            <a:spAutoFit/>
          </a:bodyPr>
          <a:lstStyle>
            <a:lvl1pPr>
              <a:lnSpc>
                <a:spcPct val="90000"/>
              </a:lnSpc>
              <a:spcBef>
                <a:spcPct val="50000"/>
              </a:spcBef>
              <a:defRPr sz="1800" b="1">
                <a:solidFill>
                  <a:schemeClr val="accent3"/>
                </a:solidFill>
                <a:effectLst/>
                <a:latin typeface="Calibri" panose="020F0502020204030204" pitchFamily="34" charset="0"/>
              </a:defRPr>
            </a:lvl1pPr>
          </a:lstStyle>
          <a:p>
            <a:r>
              <a:rPr lang="fr-FR" dirty="0"/>
              <a:t>Modifiez le style du titre</a:t>
            </a:r>
          </a:p>
        </p:txBody>
      </p:sp>
      <p:sp>
        <p:nvSpPr>
          <p:cNvPr id="275461" name="Rectangle 5"/>
          <p:cNvSpPr>
            <a:spLocks noGrp="1" noChangeArrowheads="1"/>
          </p:cNvSpPr>
          <p:nvPr>
            <p:ph type="subTitle" sz="quarter" idx="1"/>
          </p:nvPr>
        </p:nvSpPr>
        <p:spPr>
          <a:xfrm>
            <a:off x="452438" y="2368550"/>
            <a:ext cx="4398342" cy="838200"/>
          </a:xfrm>
          <a:prstGeom prst="rect">
            <a:avLst/>
          </a:prstGeom>
          <a:ln w="9525"/>
        </p:spPr>
        <p:txBody>
          <a:bodyPr lIns="91440" tIns="45720" rIns="91440" bIns="45720" anchor="ctr"/>
          <a:lstStyle>
            <a:lvl1pPr marL="0" indent="0" algn="r">
              <a:lnSpc>
                <a:spcPct val="90000"/>
              </a:lnSpc>
              <a:spcBef>
                <a:spcPts val="0"/>
              </a:spcBef>
              <a:buClr>
                <a:schemeClr val="bg1"/>
              </a:buClr>
              <a:buFontTx/>
              <a:buNone/>
              <a:defRPr sz="2400" b="1">
                <a:solidFill>
                  <a:srgbClr val="7030A0"/>
                </a:solidFill>
                <a:latin typeface="Calibri" panose="020F0502020204030204" pitchFamily="34" charset="0"/>
              </a:defRPr>
            </a:lvl1pPr>
          </a:lstStyle>
          <a:p>
            <a:r>
              <a:rPr lang="fr-FR" dirty="0"/>
              <a:t>Modifier le style des sous-titres du masque</a:t>
            </a:r>
          </a:p>
        </p:txBody>
      </p:sp>
      <p:pic>
        <p:nvPicPr>
          <p:cNvPr id="7" name="Image 6">
            <a:extLst>
              <a:ext uri="{FF2B5EF4-FFF2-40B4-BE49-F238E27FC236}">
                <a16:creationId xmlns:a16="http://schemas.microsoft.com/office/drawing/2014/main" id="{7EDA1B76-8973-459E-AA9D-5AF6B4E998EE}"/>
              </a:ext>
            </a:extLst>
          </p:cNvPr>
          <p:cNvPicPr>
            <a:picLocks noChangeAspect="1"/>
          </p:cNvPicPr>
          <p:nvPr userDrawn="1"/>
        </p:nvPicPr>
        <p:blipFill rotWithShape="1">
          <a:blip r:embed="rId2"/>
          <a:srcRect l="26012" t="31874" r="37643" b="15017"/>
          <a:stretch/>
        </p:blipFill>
        <p:spPr>
          <a:xfrm>
            <a:off x="-3355" y="3501009"/>
            <a:ext cx="4092413" cy="3363740"/>
          </a:xfrm>
          <a:prstGeom prst="rect">
            <a:avLst/>
          </a:prstGeom>
        </p:spPr>
      </p:pic>
      <p:pic>
        <p:nvPicPr>
          <p:cNvPr id="8" name="Image 7">
            <a:extLst>
              <a:ext uri="{FF2B5EF4-FFF2-40B4-BE49-F238E27FC236}">
                <a16:creationId xmlns:a16="http://schemas.microsoft.com/office/drawing/2014/main" id="{0AE96303-2A2F-4D48-A30D-C343A4B349A2}"/>
              </a:ext>
            </a:extLst>
          </p:cNvPr>
          <p:cNvPicPr>
            <a:picLocks noChangeAspect="1"/>
          </p:cNvPicPr>
          <p:nvPr userDrawn="1"/>
        </p:nvPicPr>
        <p:blipFill rotWithShape="1">
          <a:blip r:embed="rId3"/>
          <a:srcRect l="23868" t="44831" r="62338" b="38369"/>
          <a:stretch/>
        </p:blipFill>
        <p:spPr>
          <a:xfrm>
            <a:off x="272480" y="195974"/>
            <a:ext cx="2000673" cy="1370549"/>
          </a:xfrm>
          <a:prstGeom prst="rect">
            <a:avLst/>
          </a:prstGeom>
        </p:spPr>
      </p:pic>
    </p:spTree>
    <p:extLst>
      <p:ext uri="{BB962C8B-B14F-4D97-AF65-F5344CB8AC3E}">
        <p14:creationId xmlns:p14="http://schemas.microsoft.com/office/powerpoint/2010/main" val="575595345"/>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2437" y="222250"/>
            <a:ext cx="9001125" cy="687388"/>
          </a:xfrm>
        </p:spPr>
        <p:txBody>
          <a:bodyPr/>
          <a:lstStyle>
            <a:lvl1pPr>
              <a:lnSpc>
                <a:spcPct val="90000"/>
              </a:lnSpc>
              <a:defRPr sz="2000">
                <a:solidFill>
                  <a:srgbClr val="7030A0"/>
                </a:solidFill>
                <a:latin typeface="Calibri" panose="020F0502020204030204" pitchFamily="34" charset="0"/>
              </a:defRPr>
            </a:lvl1pPr>
          </a:lstStyle>
          <a:p>
            <a:r>
              <a:rPr lang="fr-FR" dirty="0"/>
              <a:t>Modifiez le style du titre</a:t>
            </a:r>
          </a:p>
        </p:txBody>
      </p:sp>
      <p:sp>
        <p:nvSpPr>
          <p:cNvPr id="3" name="Espace réservé du contenu 2"/>
          <p:cNvSpPr>
            <a:spLocks noGrp="1"/>
          </p:cNvSpPr>
          <p:nvPr>
            <p:ph idx="1"/>
          </p:nvPr>
        </p:nvSpPr>
        <p:spPr>
          <a:xfrm>
            <a:off x="452437" y="1449388"/>
            <a:ext cx="9001125" cy="4275137"/>
          </a:xfrm>
          <a:prstGeom prst="rect">
            <a:avLst/>
          </a:prstGeom>
        </p:spPr>
        <p:txBody>
          <a:bodyPr/>
          <a:lstStyle>
            <a:lvl1pPr marL="177800" indent="-177800">
              <a:lnSpc>
                <a:spcPct val="90000"/>
              </a:lnSpc>
              <a:spcBef>
                <a:spcPts val="1200"/>
              </a:spcBef>
              <a:spcAft>
                <a:spcPts val="0"/>
              </a:spcAft>
              <a:buClr>
                <a:srgbClr val="00B6F6"/>
              </a:buClr>
              <a:buSzPct val="100000"/>
              <a:buFont typeface="Wingdings" panose="05000000000000000000" pitchFamily="2" charset="2"/>
              <a:buChar char="§"/>
              <a:defRPr sz="1600" b="1">
                <a:solidFill>
                  <a:srgbClr val="7030A0"/>
                </a:solidFill>
                <a:latin typeface="Calibri" panose="020F0502020204030204" pitchFamily="34" charset="0"/>
              </a:defRPr>
            </a:lvl1pPr>
            <a:lvl2pPr marL="536575" indent="-179388">
              <a:lnSpc>
                <a:spcPct val="90000"/>
              </a:lnSpc>
              <a:spcBef>
                <a:spcPts val="200"/>
              </a:spcBef>
              <a:buClr>
                <a:schemeClr val="tx2">
                  <a:lumMod val="50000"/>
                </a:schemeClr>
              </a:buClr>
              <a:buFont typeface="Calibri" panose="020F0502020204030204" pitchFamily="34" charset="0"/>
              <a:buChar char="–"/>
              <a:defRPr sz="1400">
                <a:solidFill>
                  <a:schemeClr val="tx2">
                    <a:lumMod val="50000"/>
                  </a:schemeClr>
                </a:solidFill>
                <a:latin typeface="Calibri" panose="020F0502020204030204" pitchFamily="34" charset="0"/>
              </a:defRPr>
            </a:lvl2pPr>
            <a:lvl3pPr marL="887413" indent="-171450">
              <a:lnSpc>
                <a:spcPct val="90000"/>
              </a:lnSpc>
              <a:spcBef>
                <a:spcPts val="300"/>
              </a:spcBef>
              <a:buClr>
                <a:schemeClr val="tx2">
                  <a:lumMod val="50000"/>
                </a:schemeClr>
              </a:buClr>
              <a:buSzPct val="120000"/>
              <a:buFont typeface="Arial" panose="020B0604020202020204" pitchFamily="34" charset="0"/>
              <a:buChar char="•"/>
              <a:defRPr sz="1200">
                <a:solidFill>
                  <a:schemeClr val="tx2">
                    <a:lumMod val="50000"/>
                  </a:schemeClr>
                </a:solidFill>
                <a:latin typeface="Calibri" panose="020F0502020204030204" pitchFamily="34" charset="0"/>
              </a:defRPr>
            </a:lvl3pPr>
            <a:lvl4pPr>
              <a:lnSpc>
                <a:spcPct val="90000"/>
              </a:lnSpc>
              <a:spcBef>
                <a:spcPts val="300"/>
              </a:spcBef>
              <a:buClr>
                <a:schemeClr val="tx2">
                  <a:lumMod val="50000"/>
                </a:schemeClr>
              </a:buClr>
              <a:defRPr sz="1100" b="0">
                <a:solidFill>
                  <a:schemeClr val="tx2">
                    <a:lumMod val="50000"/>
                  </a:schemeClr>
                </a:solidFill>
                <a:latin typeface="Calibri" panose="020F0502020204030204" pitchFamily="34" charset="0"/>
              </a:defRPr>
            </a:lvl4pPr>
            <a:lvl5pPr marL="1443038" indent="-130175">
              <a:lnSpc>
                <a:spcPct val="90000"/>
              </a:lnSpc>
              <a:spcBef>
                <a:spcPts val="300"/>
              </a:spcBef>
              <a:buClr>
                <a:schemeClr val="tx2">
                  <a:lumMod val="50000"/>
                </a:schemeClr>
              </a:buClr>
              <a:buSzPct val="80000"/>
              <a:buFont typeface="Courier New" panose="02070309020205020404" pitchFamily="49" charset="0"/>
              <a:buChar char="o"/>
              <a:defRPr sz="1100">
                <a:solidFill>
                  <a:schemeClr val="tx2">
                    <a:lumMod val="50000"/>
                  </a:schemeClr>
                </a:solidFill>
                <a:latin typeface="Calibri" panose="020F050202020403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1943937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nSpc>
                <a:spcPct val="90000"/>
              </a:lnSpc>
              <a:defRPr/>
            </a:lvl1pPr>
          </a:lstStyle>
          <a:p>
            <a:r>
              <a:rPr lang="fr-FR"/>
              <a:t>Modifiez le style du titre</a:t>
            </a:r>
          </a:p>
        </p:txBody>
      </p:sp>
    </p:spTree>
    <p:extLst>
      <p:ext uri="{BB962C8B-B14F-4D97-AF65-F5344CB8AC3E}">
        <p14:creationId xmlns:p14="http://schemas.microsoft.com/office/powerpoint/2010/main" val="330598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ge de transition">
    <p:spTree>
      <p:nvGrpSpPr>
        <p:cNvPr id="1" name=""/>
        <p:cNvGrpSpPr/>
        <p:nvPr/>
      </p:nvGrpSpPr>
      <p:grpSpPr>
        <a:xfrm>
          <a:off x="0" y="0"/>
          <a:ext cx="0" cy="0"/>
          <a:chOff x="0" y="0"/>
          <a:chExt cx="0" cy="0"/>
        </a:xfrm>
      </p:grpSpPr>
      <p:sp>
        <p:nvSpPr>
          <p:cNvPr id="6" name="Espace réservé du texte 5"/>
          <p:cNvSpPr>
            <a:spLocks noGrp="1"/>
          </p:cNvSpPr>
          <p:nvPr>
            <p:ph type="body" sz="quarter" idx="11" hasCustomPrompt="1"/>
          </p:nvPr>
        </p:nvSpPr>
        <p:spPr>
          <a:xfrm>
            <a:off x="200472" y="3329588"/>
            <a:ext cx="1780491" cy="1335330"/>
          </a:xfrm>
          <a:prstGeom prst="rect">
            <a:avLst/>
          </a:prstGeom>
        </p:spPr>
        <p:txBody>
          <a:bodyPr lIns="0" tIns="0" rIns="0" bIns="0" anchor="ctr" anchorCtr="0"/>
          <a:lstStyle>
            <a:lvl1pPr marL="0" indent="0" algn="r">
              <a:lnSpc>
                <a:spcPct val="90000"/>
              </a:lnSpc>
              <a:buNone/>
              <a:defRPr sz="9600"/>
            </a:lvl1pPr>
          </a:lstStyle>
          <a:p>
            <a:pPr lvl="0"/>
            <a:r>
              <a:rPr lang="fr-FR" dirty="0"/>
              <a:t>#</a:t>
            </a:r>
          </a:p>
        </p:txBody>
      </p:sp>
      <p:sp>
        <p:nvSpPr>
          <p:cNvPr id="4" name="Espace réservé du texte 3"/>
          <p:cNvSpPr>
            <a:spLocks noGrp="1"/>
          </p:cNvSpPr>
          <p:nvPr>
            <p:ph type="body" sz="quarter" idx="10"/>
          </p:nvPr>
        </p:nvSpPr>
        <p:spPr>
          <a:xfrm>
            <a:off x="2709775" y="3284984"/>
            <a:ext cx="6995753" cy="1173455"/>
          </a:xfrm>
          <a:prstGeom prst="rect">
            <a:avLst/>
          </a:prstGeom>
        </p:spPr>
        <p:txBody>
          <a:bodyPr bIns="0" anchor="b" anchorCtr="0"/>
          <a:lstStyle>
            <a:lvl1pPr marL="0" indent="0">
              <a:lnSpc>
                <a:spcPct val="90000"/>
              </a:lnSpc>
              <a:buNone/>
              <a:defRPr sz="4400" b="1"/>
            </a:lvl1pPr>
          </a:lstStyle>
          <a:p>
            <a:pPr lvl="0"/>
            <a:r>
              <a:rPr lang="fr-FR"/>
              <a:t>Modifier les styles du texte du masque</a:t>
            </a:r>
          </a:p>
        </p:txBody>
      </p:sp>
      <p:sp>
        <p:nvSpPr>
          <p:cNvPr id="14" name="Line 10"/>
          <p:cNvSpPr>
            <a:spLocks noChangeShapeType="1"/>
          </p:cNvSpPr>
          <p:nvPr userDrawn="1"/>
        </p:nvSpPr>
        <p:spPr bwMode="auto">
          <a:xfrm flipH="1">
            <a:off x="9453000" y="6651128"/>
            <a:ext cx="0" cy="18630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lIns="36000" tIns="36000" rIns="36000" bIns="36000"/>
          <a:lstStyle/>
          <a:p>
            <a:endParaRPr lang="fr-FR" sz="1400">
              <a:solidFill>
                <a:srgbClr val="A29E9A"/>
              </a:solidFill>
              <a:latin typeface="Calibri" panose="020F0502020204030204" pitchFamily="34" charset="0"/>
            </a:endParaRPr>
          </a:p>
        </p:txBody>
      </p:sp>
      <p:sp>
        <p:nvSpPr>
          <p:cNvPr id="15" name="ZoneTexte 14"/>
          <p:cNvSpPr txBox="1">
            <a:spLocks noChangeArrowheads="1"/>
          </p:cNvSpPr>
          <p:nvPr userDrawn="1"/>
        </p:nvSpPr>
        <p:spPr bwMode="auto">
          <a:xfrm>
            <a:off x="9489504" y="6661172"/>
            <a:ext cx="406545" cy="196828"/>
          </a:xfrm>
          <a:prstGeom prst="rect">
            <a:avLst/>
          </a:prstGeom>
          <a:noFill/>
          <a:ln>
            <a:noFill/>
          </a:ln>
          <a:extLst/>
        </p:spPr>
        <p:txBody>
          <a:bodyPr lIns="18000" rIns="18000"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defRPr/>
            </a:pPr>
            <a:r>
              <a:rPr lang="en-US" altLang="fr-FR" sz="900" b="0" dirty="0">
                <a:solidFill>
                  <a:schemeClr val="accent3"/>
                </a:solidFill>
                <a:latin typeface="Calibri" panose="020F0502020204030204" pitchFamily="34" charset="0"/>
              </a:rPr>
              <a:t>p. </a:t>
            </a:r>
            <a:fld id="{E1DF643A-1CED-4904-BBF5-3F963519D96B}" type="slidenum">
              <a:rPr lang="en-US" altLang="fr-FR" sz="900" b="0" smtClean="0">
                <a:solidFill>
                  <a:schemeClr val="accent3"/>
                </a:solidFill>
                <a:latin typeface="Calibri" panose="020F0502020204030204" pitchFamily="34" charset="0"/>
              </a:rPr>
              <a:pPr algn="ctr" eaLnBrk="1" hangingPunct="1">
                <a:defRPr/>
              </a:pPr>
              <a:t>‹N°›</a:t>
            </a:fld>
            <a:endParaRPr lang="en-US" altLang="fr-FR" sz="900" b="0" dirty="0">
              <a:solidFill>
                <a:schemeClr val="accent3"/>
              </a:solidFill>
              <a:latin typeface="Calibri" panose="020F0502020204030204" pitchFamily="34" charset="0"/>
            </a:endParaRPr>
          </a:p>
        </p:txBody>
      </p:sp>
      <p:sp>
        <p:nvSpPr>
          <p:cNvPr id="18" name="Rectangle à coins arrondis 17"/>
          <p:cNvSpPr/>
          <p:nvPr userDrawn="1"/>
        </p:nvSpPr>
        <p:spPr bwMode="auto">
          <a:xfrm>
            <a:off x="2282260" y="3284984"/>
            <a:ext cx="126218" cy="1173456"/>
          </a:xfrm>
          <a:prstGeom prst="roundRect">
            <a:avLst>
              <a:gd name="adj" fmla="val 50000"/>
            </a:avLst>
          </a:prstGeom>
          <a:solidFill>
            <a:srgbClr val="00B6F6"/>
          </a:solidFill>
          <a:ln w="9525" cap="flat" cmpd="sng" algn="ctr">
            <a:solidFill>
              <a:srgbClr val="00B6F6"/>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lang="fr-FR" sz="900" b="1" cap="small"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91445906"/>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14" name="Line 10"/>
          <p:cNvSpPr>
            <a:spLocks noChangeShapeType="1"/>
          </p:cNvSpPr>
          <p:nvPr userDrawn="1"/>
        </p:nvSpPr>
        <p:spPr bwMode="auto">
          <a:xfrm flipH="1">
            <a:off x="9453000" y="6651128"/>
            <a:ext cx="0" cy="18630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lIns="36000" tIns="36000" rIns="36000" bIns="36000"/>
          <a:lstStyle/>
          <a:p>
            <a:endParaRPr lang="fr-FR" sz="1400">
              <a:solidFill>
                <a:srgbClr val="A29E9A"/>
              </a:solidFill>
              <a:latin typeface="Calibri" panose="020F0502020204030204" pitchFamily="34" charset="0"/>
            </a:endParaRPr>
          </a:p>
        </p:txBody>
      </p:sp>
      <p:sp>
        <p:nvSpPr>
          <p:cNvPr id="15" name="ZoneTexte 14"/>
          <p:cNvSpPr txBox="1">
            <a:spLocks noChangeArrowheads="1"/>
          </p:cNvSpPr>
          <p:nvPr userDrawn="1"/>
        </p:nvSpPr>
        <p:spPr bwMode="auto">
          <a:xfrm>
            <a:off x="9489504" y="6661172"/>
            <a:ext cx="406545" cy="196828"/>
          </a:xfrm>
          <a:prstGeom prst="rect">
            <a:avLst/>
          </a:prstGeom>
          <a:noFill/>
          <a:ln>
            <a:noFill/>
          </a:ln>
          <a:extLst/>
        </p:spPr>
        <p:txBody>
          <a:bodyPr lIns="18000" rIns="18000" anchor="ct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defRPr/>
            </a:pPr>
            <a:r>
              <a:rPr lang="en-US" altLang="fr-FR" sz="900" b="0" dirty="0">
                <a:solidFill>
                  <a:schemeClr val="accent3"/>
                </a:solidFill>
                <a:latin typeface="Calibri" panose="020F0502020204030204" pitchFamily="34" charset="0"/>
              </a:rPr>
              <a:t>p. </a:t>
            </a:r>
            <a:fld id="{E1DF643A-1CED-4904-BBF5-3F963519D96B}" type="slidenum">
              <a:rPr lang="en-US" altLang="fr-FR" sz="900" b="0" smtClean="0">
                <a:solidFill>
                  <a:schemeClr val="accent3"/>
                </a:solidFill>
                <a:latin typeface="Calibri" panose="020F0502020204030204" pitchFamily="34" charset="0"/>
              </a:rPr>
              <a:pPr algn="ctr" eaLnBrk="1" hangingPunct="1">
                <a:defRPr/>
              </a:pPr>
              <a:t>‹N°›</a:t>
            </a:fld>
            <a:endParaRPr lang="en-US" altLang="fr-FR" sz="900" b="0" dirty="0">
              <a:solidFill>
                <a:schemeClr val="accent3"/>
              </a:solidFill>
              <a:latin typeface="Calibri" panose="020F0502020204030204" pitchFamily="34" charset="0"/>
            </a:endParaRPr>
          </a:p>
        </p:txBody>
      </p:sp>
      <p:pic>
        <p:nvPicPr>
          <p:cNvPr id="16" name="Imag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34194"/>
          <a:stretch/>
        </p:blipFill>
        <p:spPr>
          <a:xfrm>
            <a:off x="8688000" y="6597352"/>
            <a:ext cx="699017" cy="245837"/>
          </a:xfrm>
          <a:prstGeom prst="rect">
            <a:avLst/>
          </a:prstGeom>
        </p:spPr>
      </p:pic>
    </p:spTree>
    <p:extLst>
      <p:ext uri="{BB962C8B-B14F-4D97-AF65-F5344CB8AC3E}">
        <p14:creationId xmlns:p14="http://schemas.microsoft.com/office/powerpoint/2010/main" val="3782384606"/>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DDC4653-20F2-41D6-BF84-8321E75B4544}"/>
              </a:ext>
            </a:extLst>
          </p:cNvPr>
          <p:cNvPicPr>
            <a:picLocks noChangeAspect="1"/>
          </p:cNvPicPr>
          <p:nvPr userDrawn="1"/>
        </p:nvPicPr>
        <p:blipFill rotWithShape="1">
          <a:blip r:embed="rId2"/>
          <a:srcRect l="23868" t="44831" r="62338" b="38369"/>
          <a:stretch/>
        </p:blipFill>
        <p:spPr>
          <a:xfrm>
            <a:off x="3960439" y="2492896"/>
            <a:ext cx="2000673" cy="1370549"/>
          </a:xfrm>
          <a:prstGeom prst="rect">
            <a:avLst/>
          </a:prstGeom>
        </p:spPr>
      </p:pic>
      <p:pic>
        <p:nvPicPr>
          <p:cNvPr id="2" name="Image 1">
            <a:extLst>
              <a:ext uri="{FF2B5EF4-FFF2-40B4-BE49-F238E27FC236}">
                <a16:creationId xmlns:a16="http://schemas.microsoft.com/office/drawing/2014/main" id="{0DBFCB6A-7DF9-49CD-8521-B31C6850755E}"/>
              </a:ext>
            </a:extLst>
          </p:cNvPr>
          <p:cNvPicPr>
            <a:picLocks noChangeAspect="1"/>
          </p:cNvPicPr>
          <p:nvPr userDrawn="1"/>
        </p:nvPicPr>
        <p:blipFill rotWithShape="1">
          <a:blip r:embed="rId3"/>
          <a:srcRect l="57449" t="48517" r="10293" b="14783"/>
          <a:stretch/>
        </p:blipFill>
        <p:spPr>
          <a:xfrm>
            <a:off x="5442201" y="4005065"/>
            <a:ext cx="4458217" cy="2852936"/>
          </a:xfrm>
          <a:prstGeom prst="rect">
            <a:avLst/>
          </a:prstGeom>
        </p:spPr>
      </p:pic>
    </p:spTree>
    <p:extLst>
      <p:ext uri="{BB962C8B-B14F-4D97-AF65-F5344CB8AC3E}">
        <p14:creationId xmlns:p14="http://schemas.microsoft.com/office/powerpoint/2010/main" val="2605658111"/>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2438" y="222250"/>
            <a:ext cx="8940800" cy="685800"/>
          </a:xfrm>
        </p:spPr>
        <p:txBody>
          <a:bodyPr/>
          <a:lstStyle>
            <a:lvl1pPr algn="l">
              <a:lnSpc>
                <a:spcPct val="90000"/>
              </a:lnSpc>
              <a:defRPr sz="1800" b="1"/>
            </a:lvl1pPr>
          </a:lstStyle>
          <a:p>
            <a:r>
              <a:rPr lang="fr-FR"/>
              <a:t>Modifiez le style du titre</a:t>
            </a:r>
            <a:endParaRPr lang="fr-FR" dirty="0"/>
          </a:p>
        </p:txBody>
      </p:sp>
      <p:sp>
        <p:nvSpPr>
          <p:cNvPr id="3" name="Espace réservé du contenu 2"/>
          <p:cNvSpPr>
            <a:spLocks noGrp="1"/>
          </p:cNvSpPr>
          <p:nvPr>
            <p:ph idx="1"/>
          </p:nvPr>
        </p:nvSpPr>
        <p:spPr>
          <a:xfrm>
            <a:off x="3873501" y="1268413"/>
            <a:ext cx="5537200" cy="4857750"/>
          </a:xfrm>
          <a:prstGeom prst="rect">
            <a:avLst/>
          </a:prstGeom>
        </p:spPr>
        <p:txBody>
          <a:bodyPr/>
          <a:lstStyle>
            <a:lvl1pPr>
              <a:lnSpc>
                <a:spcPct val="90000"/>
              </a:lnSpc>
              <a:buClr>
                <a:srgbClr val="00B6F6"/>
              </a:buClr>
              <a:defRPr sz="1600"/>
            </a:lvl1pPr>
            <a:lvl2pPr>
              <a:lnSpc>
                <a:spcPct val="90000"/>
              </a:lnSpc>
              <a:defRPr sz="1400"/>
            </a:lvl2pPr>
            <a:lvl3pPr>
              <a:lnSpc>
                <a:spcPct val="90000"/>
              </a:lnSpc>
              <a:defRPr sz="1200"/>
            </a:lvl3pPr>
            <a:lvl4pPr>
              <a:lnSpc>
                <a:spcPct val="90000"/>
              </a:lnSpc>
              <a:defRPr sz="1100"/>
            </a:lvl4pPr>
            <a:lvl5pPr>
              <a:lnSpc>
                <a:spcPct val="90000"/>
              </a:lnSpc>
              <a:defRPr sz="1100"/>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95301" y="1268414"/>
            <a:ext cx="3259138" cy="4857750"/>
          </a:xfrm>
          <a:prstGeom prst="rect">
            <a:avLst/>
          </a:prstGeom>
        </p:spPr>
        <p:txBody>
          <a:bodyPr/>
          <a:lstStyle>
            <a:lvl1pPr marL="0" indent="0">
              <a:lnSpc>
                <a:spcPct val="9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Tree>
    <p:extLst>
      <p:ext uri="{BB962C8B-B14F-4D97-AF65-F5344CB8AC3E}">
        <p14:creationId xmlns:p14="http://schemas.microsoft.com/office/powerpoint/2010/main" val="148789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00660" y="928687"/>
            <a:ext cx="797339" cy="53800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2438" y="928687"/>
            <a:ext cx="7710901" cy="5380038"/>
          </a:xfrm>
          <a:prstGeom prst="rect">
            <a:avLst/>
          </a:prstGeom>
        </p:spPr>
        <p:txBody>
          <a:bodyPr vert="eaVert"/>
          <a:lstStyle>
            <a:lvl1pPr>
              <a:buClr>
                <a:srgbClr val="00B6F6"/>
              </a:buClr>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4323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8D07C-8CC5-4DC0-BB4D-4F43A68BBF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DF43B2-1051-4634-8F3F-FF86F7D4604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DD4CFD-E5C8-4C5B-96EA-EB262EE6A5C7}"/>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5" name="Espace réservé du pied de page 4">
            <a:extLst>
              <a:ext uri="{FF2B5EF4-FFF2-40B4-BE49-F238E27FC236}">
                <a16:creationId xmlns:a16="http://schemas.microsoft.com/office/drawing/2014/main" id="{80F4C0B9-9585-4654-8590-AB79738A73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254458-EE0E-4D90-903B-13950705D91A}"/>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85020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275461" name="Rectangle 5"/>
          <p:cNvSpPr>
            <a:spLocks noGrp="1" noChangeArrowheads="1"/>
          </p:cNvSpPr>
          <p:nvPr>
            <p:ph type="subTitle" sz="quarter" idx="1"/>
          </p:nvPr>
        </p:nvSpPr>
        <p:spPr>
          <a:xfrm>
            <a:off x="1506387" y="2996954"/>
            <a:ext cx="6702529" cy="838200"/>
          </a:xfrm>
          <a:prstGeom prst="rect">
            <a:avLst/>
          </a:prstGeom>
        </p:spPr>
        <p:txBody>
          <a:bodyPr vert="horz" wrap="square" lIns="0" tIns="0" rIns="0" bIns="0" rtlCol="0">
            <a:noAutofit/>
          </a:bodyPr>
          <a:lstStyle>
            <a:lvl1pPr marL="0" indent="0">
              <a:buNone/>
              <a:defRPr lang="fr-FR" sz="3600" kern="1200" dirty="0">
                <a:solidFill>
                  <a:prstClr val="black"/>
                </a:solidFill>
                <a:latin typeface="Arial" charset="0"/>
              </a:defRPr>
            </a:lvl1pPr>
          </a:lstStyle>
          <a:p>
            <a:pPr lvl="0" algn="ctr">
              <a:spcBef>
                <a:spcPct val="0"/>
              </a:spcBef>
            </a:pPr>
            <a:r>
              <a:rPr lang="fr-FR" dirty="0"/>
              <a:t>Modifiez le style des sous-titres du masque</a:t>
            </a:r>
          </a:p>
        </p:txBody>
      </p:sp>
      <p:pic>
        <p:nvPicPr>
          <p:cNvPr id="4" name="Image 3">
            <a:extLst>
              <a:ext uri="{FF2B5EF4-FFF2-40B4-BE49-F238E27FC236}">
                <a16:creationId xmlns:a16="http://schemas.microsoft.com/office/drawing/2014/main" id="{1BF5DB0E-686A-4407-96F2-5CD49D1B8E9E}"/>
              </a:ext>
            </a:extLst>
          </p:cNvPr>
          <p:cNvPicPr>
            <a:picLocks noChangeAspect="1"/>
          </p:cNvPicPr>
          <p:nvPr userDrawn="1"/>
        </p:nvPicPr>
        <p:blipFill rotWithShape="1">
          <a:blip r:embed="rId2"/>
          <a:srcRect l="23868" t="44831" r="62338" b="38369"/>
          <a:stretch/>
        </p:blipFill>
        <p:spPr>
          <a:xfrm>
            <a:off x="3425266" y="692696"/>
            <a:ext cx="2864769" cy="1962493"/>
          </a:xfrm>
          <a:prstGeom prst="rect">
            <a:avLst/>
          </a:prstGeom>
        </p:spPr>
      </p:pic>
    </p:spTree>
    <p:extLst>
      <p:ext uri="{BB962C8B-B14F-4D97-AF65-F5344CB8AC3E}">
        <p14:creationId xmlns:p14="http://schemas.microsoft.com/office/powerpoint/2010/main" val="606717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de respiration">
    <p:spTree>
      <p:nvGrpSpPr>
        <p:cNvPr id="1" name=""/>
        <p:cNvGrpSpPr/>
        <p:nvPr/>
      </p:nvGrpSpPr>
      <p:grpSpPr>
        <a:xfrm>
          <a:off x="0" y="0"/>
          <a:ext cx="0" cy="0"/>
          <a:chOff x="0" y="0"/>
          <a:chExt cx="0" cy="0"/>
        </a:xfrm>
      </p:grpSpPr>
      <p:sp>
        <p:nvSpPr>
          <p:cNvPr id="4" name="Rectangle 3"/>
          <p:cNvSpPr/>
          <p:nvPr userDrawn="1"/>
        </p:nvSpPr>
        <p:spPr bwMode="auto">
          <a:xfrm>
            <a:off x="211873" y="0"/>
            <a:ext cx="9500839" cy="11374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lang="fr-FR" sz="1400" b="1" cap="small" dirty="0">
              <a:solidFill>
                <a:srgbClr val="6B6761"/>
              </a:solidFill>
              <a:latin typeface="Calibri" panose="020F0502020204030204" pitchFamily="34" charset="0"/>
            </a:endParaRPr>
          </a:p>
        </p:txBody>
      </p:sp>
      <p:sp>
        <p:nvSpPr>
          <p:cNvPr id="3" name="Rectangle 2"/>
          <p:cNvSpPr/>
          <p:nvPr userDrawn="1">
            <p:custDataLst>
              <p:tags r:id="rId1"/>
            </p:custDataLst>
          </p:nvPr>
        </p:nvSpPr>
        <p:spPr bwMode="auto">
          <a:xfrm rot="-5400000">
            <a:off x="-3346450" y="3346450"/>
            <a:ext cx="6858000" cy="165100"/>
          </a:xfrm>
          <a:prstGeom prst="rect">
            <a:avLst/>
          </a:prstGeom>
          <a:solidFill>
            <a:schemeClr val="accent5"/>
          </a:solidFill>
          <a:ln w="19050" cap="flat" cmpd="sng" algn="ctr">
            <a:noFill/>
            <a:prstDash val="solid"/>
            <a:round/>
            <a:headEnd type="none" w="med" len="med"/>
            <a:tailEnd type="none" w="med" len="med"/>
          </a:ln>
          <a:effectLst/>
        </p:spPr>
        <p:txBody>
          <a:bodyPr rot="0" spcFirstLastPara="0" vertOverflow="overflow" horzOverflow="overflow" vert="horz" wrap="none" lIns="72000" tIns="36000" rIns="72000" bIns="36000" numCol="1" spcCol="0" rtlCol="0" fromWordArt="0" anchor="ctr" anchorCtr="0" forceAA="0" compatLnSpc="1">
            <a:prstTxWarp prst="textNoShape">
              <a:avLst/>
            </a:prstTxWarp>
            <a:noAutofit/>
          </a:bodyPr>
          <a:lstStyle/>
          <a:p>
            <a:pPr algn="ctr">
              <a:lnSpc>
                <a:spcPct val="85000"/>
              </a:lnSpc>
              <a:spcBef>
                <a:spcPts val="0"/>
              </a:spcBef>
            </a:pPr>
            <a:r>
              <a:rPr lang="fr-FR" sz="900" i="0" dirty="0">
                <a:latin typeface="+mn-lt"/>
              </a:rPr>
              <a:t>Document confidentiel - Ne pas diffuser</a:t>
            </a:r>
          </a:p>
        </p:txBody>
      </p:sp>
      <p:sp>
        <p:nvSpPr>
          <p:cNvPr id="2" name="Espace réservé du numéro de diapositive 1"/>
          <p:cNvSpPr>
            <a:spLocks noGrp="1"/>
          </p:cNvSpPr>
          <p:nvPr>
            <p:ph type="sldNum" sz="quarter" idx="10"/>
          </p:nvPr>
        </p:nvSpPr>
        <p:spPr>
          <a:xfrm>
            <a:off x="9180000" y="6445598"/>
            <a:ext cx="353652" cy="169277"/>
          </a:xfrm>
          <a:prstGeom prst="rect">
            <a:avLst/>
          </a:prstGeom>
        </p:spPr>
        <p:txBody>
          <a:bodyPr/>
          <a:lstStyle/>
          <a:p>
            <a:pPr marL="64767"/>
            <a:fld id="{81D60167-4931-47E6-BA6A-407CBD079E47}" type="slidenum">
              <a:rPr lang="fr-FR" smtClean="0"/>
              <a:pPr marL="64767"/>
              <a:t>‹N°›</a:t>
            </a:fld>
            <a:endParaRPr lang="fr-FR" dirty="0"/>
          </a:p>
        </p:txBody>
      </p:sp>
    </p:spTree>
    <p:extLst>
      <p:ext uri="{BB962C8B-B14F-4D97-AF65-F5344CB8AC3E}">
        <p14:creationId xmlns:p14="http://schemas.microsoft.com/office/powerpoint/2010/main" val="1074079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2439" y="1487491"/>
            <a:ext cx="8920162" cy="4199632"/>
          </a:xfrm>
          <a:prstGeom prst="rect">
            <a:avLst/>
          </a:prstGeom>
        </p:spPr>
        <p:txBody>
          <a:bodyPr/>
          <a:lstStyle>
            <a:lvl1pPr>
              <a:lnSpc>
                <a:spcPct val="85000"/>
              </a:lnSpc>
              <a:spcBef>
                <a:spcPts val="1200"/>
              </a:spcBef>
              <a:spcAft>
                <a:spcPts val="0"/>
              </a:spcAft>
              <a:defRPr sz="1600" b="1">
                <a:solidFill>
                  <a:schemeClr val="tx1"/>
                </a:solidFill>
                <a:latin typeface="Calibri" panose="020F0502020204030204" pitchFamily="34" charset="0"/>
              </a:defRPr>
            </a:lvl1pPr>
            <a:lvl2pPr>
              <a:lnSpc>
                <a:spcPct val="85000"/>
              </a:lnSpc>
              <a:spcBef>
                <a:spcPts val="200"/>
              </a:spcBef>
              <a:buClr>
                <a:schemeClr val="tx2">
                  <a:lumMod val="50000"/>
                </a:schemeClr>
              </a:buClr>
              <a:defRPr sz="1400">
                <a:solidFill>
                  <a:schemeClr val="tx2">
                    <a:lumMod val="50000"/>
                  </a:schemeClr>
                </a:solidFill>
                <a:latin typeface="Calibri" panose="020F0502020204030204" pitchFamily="34" charset="0"/>
              </a:defRPr>
            </a:lvl2pPr>
            <a:lvl3pPr>
              <a:lnSpc>
                <a:spcPct val="85000"/>
              </a:lnSpc>
              <a:spcBef>
                <a:spcPts val="200"/>
              </a:spcBef>
              <a:buClr>
                <a:schemeClr val="tx2">
                  <a:lumMod val="50000"/>
                </a:schemeClr>
              </a:buClr>
              <a:defRPr sz="1200">
                <a:solidFill>
                  <a:schemeClr val="tx2">
                    <a:lumMod val="50000"/>
                  </a:schemeClr>
                </a:solidFill>
                <a:latin typeface="Calibri" panose="020F0502020204030204" pitchFamily="34" charset="0"/>
              </a:defRPr>
            </a:lvl3pPr>
            <a:lvl4pPr>
              <a:lnSpc>
                <a:spcPct val="85000"/>
              </a:lnSpc>
              <a:spcBef>
                <a:spcPts val="300"/>
              </a:spcBef>
              <a:buClr>
                <a:schemeClr val="tx2">
                  <a:lumMod val="50000"/>
                </a:schemeClr>
              </a:buClr>
              <a:defRPr sz="1100" b="0">
                <a:solidFill>
                  <a:schemeClr val="tx2">
                    <a:lumMod val="50000"/>
                  </a:schemeClr>
                </a:solidFill>
                <a:latin typeface="Calibri" panose="020F0502020204030204" pitchFamily="34" charset="0"/>
              </a:defRPr>
            </a:lvl4pPr>
            <a:lvl5pPr>
              <a:lnSpc>
                <a:spcPct val="85000"/>
              </a:lnSpc>
              <a:spcBef>
                <a:spcPts val="300"/>
              </a:spcBef>
              <a:buClr>
                <a:schemeClr val="tx2">
                  <a:lumMod val="50000"/>
                </a:schemeClr>
              </a:buClr>
              <a:defRPr sz="1100">
                <a:solidFill>
                  <a:schemeClr val="tx2">
                    <a:lumMod val="50000"/>
                  </a:schemeClr>
                </a:solidFill>
                <a:latin typeface="Calibri" panose="020F050202020403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Rectangle 3"/>
          <p:cNvSpPr/>
          <p:nvPr userDrawn="1">
            <p:custDataLst>
              <p:tags r:id="rId1"/>
            </p:custDataLst>
          </p:nvPr>
        </p:nvSpPr>
        <p:spPr bwMode="auto">
          <a:xfrm rot="-5400000">
            <a:off x="-3346450" y="3346450"/>
            <a:ext cx="6858000" cy="165100"/>
          </a:xfrm>
          <a:prstGeom prst="rect">
            <a:avLst/>
          </a:prstGeom>
          <a:solidFill>
            <a:schemeClr val="accent5"/>
          </a:solidFill>
          <a:ln w="19050" cap="flat" cmpd="sng" algn="ctr">
            <a:noFill/>
            <a:prstDash val="solid"/>
            <a:round/>
            <a:headEnd type="none" w="med" len="med"/>
            <a:tailEnd type="none" w="med" len="med"/>
          </a:ln>
          <a:effectLst/>
        </p:spPr>
        <p:txBody>
          <a:bodyPr rot="0" spcFirstLastPara="0" vertOverflow="overflow" horzOverflow="overflow" vert="horz" wrap="none" lIns="72000" tIns="36000" rIns="72000" bIns="36000" numCol="1" spcCol="0" rtlCol="0" fromWordArt="0" anchor="ctr" anchorCtr="0" forceAA="0" compatLnSpc="1">
            <a:prstTxWarp prst="textNoShape">
              <a:avLst/>
            </a:prstTxWarp>
            <a:noAutofit/>
          </a:bodyPr>
          <a:lstStyle/>
          <a:p>
            <a:pPr algn="ctr">
              <a:lnSpc>
                <a:spcPct val="85000"/>
              </a:lnSpc>
              <a:spcBef>
                <a:spcPts val="0"/>
              </a:spcBef>
            </a:pPr>
            <a:r>
              <a:rPr lang="fr-FR" sz="900" i="0" dirty="0">
                <a:latin typeface="+mn-lt"/>
              </a:rPr>
              <a:t>Document confidentiel - Ne pas diffuser</a:t>
            </a:r>
          </a:p>
        </p:txBody>
      </p:sp>
      <p:sp>
        <p:nvSpPr>
          <p:cNvPr id="5" name="Espace réservé du numéro de diapositive 4"/>
          <p:cNvSpPr>
            <a:spLocks noGrp="1"/>
          </p:cNvSpPr>
          <p:nvPr>
            <p:ph type="sldNum" sz="quarter" idx="10"/>
          </p:nvPr>
        </p:nvSpPr>
        <p:spPr>
          <a:xfrm>
            <a:off x="9180000" y="6445598"/>
            <a:ext cx="353652" cy="169277"/>
          </a:xfrm>
          <a:prstGeom prst="rect">
            <a:avLst/>
          </a:prstGeom>
        </p:spPr>
        <p:txBody>
          <a:bodyPr/>
          <a:lstStyle/>
          <a:p>
            <a:pPr marL="64767"/>
            <a:fld id="{81D60167-4931-47E6-BA6A-407CBD079E47}" type="slidenum">
              <a:rPr lang="fr-FR" smtClean="0"/>
              <a:pPr marL="64767"/>
              <a:t>‹N°›</a:t>
            </a:fld>
            <a:endParaRPr lang="fr-FR" dirty="0"/>
          </a:p>
        </p:txBody>
      </p:sp>
      <p:sp>
        <p:nvSpPr>
          <p:cNvPr id="6" name="Titre 5"/>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2687283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3" name="Rectangle 2"/>
          <p:cNvSpPr/>
          <p:nvPr userDrawn="1">
            <p:custDataLst>
              <p:tags r:id="rId1"/>
            </p:custDataLst>
          </p:nvPr>
        </p:nvSpPr>
        <p:spPr bwMode="auto">
          <a:xfrm rot="-5400000">
            <a:off x="-3346450" y="3346450"/>
            <a:ext cx="6858000" cy="165100"/>
          </a:xfrm>
          <a:prstGeom prst="rect">
            <a:avLst/>
          </a:prstGeom>
          <a:solidFill>
            <a:schemeClr val="accent5"/>
          </a:solidFill>
          <a:ln w="19050" cap="flat" cmpd="sng" algn="ctr">
            <a:noFill/>
            <a:prstDash val="solid"/>
            <a:round/>
            <a:headEnd type="none" w="med" len="med"/>
            <a:tailEnd type="none" w="med" len="med"/>
          </a:ln>
          <a:effectLst/>
        </p:spPr>
        <p:txBody>
          <a:bodyPr rot="0" spcFirstLastPara="0" vertOverflow="overflow" horzOverflow="overflow" vert="horz" wrap="none" lIns="72000" tIns="36000" rIns="72000" bIns="36000" numCol="1" spcCol="0" rtlCol="0" fromWordArt="0" anchor="ctr" anchorCtr="0" forceAA="0" compatLnSpc="1">
            <a:prstTxWarp prst="textNoShape">
              <a:avLst/>
            </a:prstTxWarp>
            <a:noAutofit/>
          </a:bodyPr>
          <a:lstStyle/>
          <a:p>
            <a:pPr algn="ctr">
              <a:lnSpc>
                <a:spcPct val="85000"/>
              </a:lnSpc>
              <a:spcBef>
                <a:spcPts val="0"/>
              </a:spcBef>
            </a:pPr>
            <a:r>
              <a:rPr lang="fr-FR" sz="900" i="0" dirty="0">
                <a:latin typeface="+mn-lt"/>
              </a:rPr>
              <a:t>Document confidentiel - Ne pas diffuser</a:t>
            </a:r>
          </a:p>
        </p:txBody>
      </p:sp>
      <p:sp>
        <p:nvSpPr>
          <p:cNvPr id="4" name="Espace réservé du numéro de diapositive 3"/>
          <p:cNvSpPr>
            <a:spLocks noGrp="1"/>
          </p:cNvSpPr>
          <p:nvPr>
            <p:ph type="sldNum" sz="quarter" idx="10"/>
          </p:nvPr>
        </p:nvSpPr>
        <p:spPr>
          <a:xfrm>
            <a:off x="9337128" y="6445598"/>
            <a:ext cx="353652" cy="169277"/>
          </a:xfrm>
          <a:prstGeom prst="rect">
            <a:avLst/>
          </a:prstGeom>
        </p:spPr>
        <p:txBody>
          <a:bodyPr/>
          <a:lstStyle/>
          <a:p>
            <a:pPr marL="64767"/>
            <a:fld id="{81D60167-4931-47E6-BA6A-407CBD079E47}" type="slidenum">
              <a:rPr lang="fr-FR" smtClean="0"/>
              <a:pPr marL="64767"/>
              <a:t>‹N°›</a:t>
            </a:fld>
            <a:endParaRPr lang="fr-FR" dirty="0"/>
          </a:p>
        </p:txBody>
      </p:sp>
      <p:sp>
        <p:nvSpPr>
          <p:cNvPr id="5" name="Titre 4"/>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781329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73501" y="1268413"/>
            <a:ext cx="5537200" cy="4857750"/>
          </a:xfrm>
          <a:prstGeom prst="rect">
            <a:avLst/>
          </a:prstGeo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95301" y="1268414"/>
            <a:ext cx="3259138" cy="4857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p:nvPr userDrawn="1">
            <p:custDataLst>
              <p:tags r:id="rId1"/>
            </p:custDataLst>
          </p:nvPr>
        </p:nvSpPr>
        <p:spPr bwMode="auto">
          <a:xfrm rot="-5400000">
            <a:off x="-3346450" y="3346450"/>
            <a:ext cx="6858000" cy="165100"/>
          </a:xfrm>
          <a:prstGeom prst="rect">
            <a:avLst/>
          </a:prstGeom>
          <a:solidFill>
            <a:schemeClr val="accent5"/>
          </a:solidFill>
          <a:ln w="19050" cap="flat" cmpd="sng" algn="ctr">
            <a:noFill/>
            <a:prstDash val="solid"/>
            <a:round/>
            <a:headEnd type="none" w="med" len="med"/>
            <a:tailEnd type="none" w="med" len="med"/>
          </a:ln>
          <a:effectLst/>
        </p:spPr>
        <p:txBody>
          <a:bodyPr rot="0" spcFirstLastPara="0" vertOverflow="overflow" horzOverflow="overflow" vert="horz" wrap="none" lIns="72000" tIns="36000" rIns="72000" bIns="36000" numCol="1" spcCol="0" rtlCol="0" fromWordArt="0" anchor="ctr" anchorCtr="0" forceAA="0" compatLnSpc="1">
            <a:prstTxWarp prst="textNoShape">
              <a:avLst/>
            </a:prstTxWarp>
            <a:noAutofit/>
          </a:bodyPr>
          <a:lstStyle/>
          <a:p>
            <a:pPr algn="ctr">
              <a:lnSpc>
                <a:spcPct val="85000"/>
              </a:lnSpc>
              <a:spcBef>
                <a:spcPts val="0"/>
              </a:spcBef>
            </a:pPr>
            <a:r>
              <a:rPr lang="fr-FR" sz="900" i="0" dirty="0">
                <a:latin typeface="+mn-lt"/>
              </a:rPr>
              <a:t>Document confidentiel - Ne pas diffuser</a:t>
            </a:r>
          </a:p>
        </p:txBody>
      </p:sp>
      <p:sp>
        <p:nvSpPr>
          <p:cNvPr id="6" name="Espace réservé du numéro de diapositive 5"/>
          <p:cNvSpPr>
            <a:spLocks noGrp="1"/>
          </p:cNvSpPr>
          <p:nvPr>
            <p:ph type="sldNum" sz="quarter" idx="10"/>
          </p:nvPr>
        </p:nvSpPr>
        <p:spPr>
          <a:xfrm>
            <a:off x="9180000" y="6445598"/>
            <a:ext cx="353652" cy="169277"/>
          </a:xfrm>
          <a:prstGeom prst="rect">
            <a:avLst/>
          </a:prstGeom>
        </p:spPr>
        <p:txBody>
          <a:bodyPr/>
          <a:lstStyle/>
          <a:p>
            <a:pPr marL="64767"/>
            <a:fld id="{81D60167-4931-47E6-BA6A-407CBD079E47}" type="slidenum">
              <a:rPr lang="fr-FR" smtClean="0"/>
              <a:pPr marL="64767"/>
              <a:t>‹N°›</a:t>
            </a:fld>
            <a:endParaRPr lang="fr-FR" dirty="0"/>
          </a:p>
        </p:txBody>
      </p:sp>
      <p:sp>
        <p:nvSpPr>
          <p:cNvPr id="7" name="Titre 6"/>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3196132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67" b="1">
                <a:solidFill>
                  <a:schemeClr val="bg1"/>
                </a:solidFill>
              </a:rPr>
              <a:pPr algn="r" eaLnBrk="1" hangingPunct="1"/>
              <a:t>‹N°›</a:t>
            </a:fld>
            <a:endParaRPr lang="en-US" altLang="fr-FR" sz="867" b="1" dirty="0">
              <a:solidFill>
                <a:schemeClr val="bg1"/>
              </a:solidFill>
            </a:endParaRPr>
          </a:p>
        </p:txBody>
      </p:sp>
      <p:sp>
        <p:nvSpPr>
          <p:cNvPr id="2" name="Titre 1"/>
          <p:cNvSpPr>
            <a:spLocks noGrp="1"/>
          </p:cNvSpPr>
          <p:nvPr>
            <p:ph type="ctrTitle"/>
          </p:nvPr>
        </p:nvSpPr>
        <p:spPr>
          <a:xfrm>
            <a:off x="4953001" y="2186124"/>
            <a:ext cx="4457700" cy="287259"/>
          </a:xfrm>
        </p:spPr>
        <p:txBody>
          <a:bodyPr/>
          <a:lstStyle/>
          <a:p>
            <a:r>
              <a:rPr lang="fr-FR" dirty="0"/>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dirty="0"/>
              <a:t>Cliquez pour modifier le style des sous-titres du masque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23899" y="925577"/>
            <a:ext cx="3741454" cy="535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1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550335" y="2160589"/>
            <a:ext cx="3399528" cy="3880772"/>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135600" y="2160590"/>
            <a:ext cx="3399528" cy="3880773"/>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56A586C-0232-40B1-BB5C-192C57B78B8E}" type="datetime1">
              <a:rPr lang="en-US" smtClean="0">
                <a:solidFill>
                  <a:srgbClr val="3F3F3F">
                    <a:tint val="75000"/>
                  </a:srgbClr>
                </a:solidFill>
              </a:rPr>
              <a:pPr/>
              <a:t>2/22/2019</a:t>
            </a:fld>
            <a:endParaRPr lang="en-US">
              <a:solidFill>
                <a:srgbClr val="3F3F3F">
                  <a:tint val="75000"/>
                </a:srgbClr>
              </a:solidFill>
            </a:endParaRPr>
          </a:p>
        </p:txBody>
      </p:sp>
      <p:sp>
        <p:nvSpPr>
          <p:cNvPr id="6" name="Footer Placeholder 5"/>
          <p:cNvSpPr>
            <a:spLocks noGrp="1"/>
          </p:cNvSpPr>
          <p:nvPr>
            <p:ph type="ftr" sz="quarter" idx="11"/>
          </p:nvPr>
        </p:nvSpPr>
        <p:spPr/>
        <p:txBody>
          <a:bodyPr/>
          <a:lstStyle/>
          <a:p>
            <a:endParaRPr lang="en-US">
              <a:solidFill>
                <a:srgbClr val="3F3F3F">
                  <a:tint val="75000"/>
                </a:srgbClr>
              </a:solidFill>
            </a:endParaRPr>
          </a:p>
        </p:txBody>
      </p:sp>
      <p:sp>
        <p:nvSpPr>
          <p:cNvPr id="7" name="Slide Number Placeholder 6"/>
          <p:cNvSpPr>
            <a:spLocks noGrp="1"/>
          </p:cNvSpPr>
          <p:nvPr>
            <p:ph type="sldNum" sz="quarter" idx="12"/>
          </p:nvPr>
        </p:nvSpPr>
        <p:spPr/>
        <p:txBody>
          <a:bodyPr/>
          <a:lstStyle/>
          <a:p>
            <a:fld id="{440C104B-A10B-485A-870B-A1BCCCA3BFF2}" type="slidenum">
              <a:rPr lang="en-US" smtClean="0">
                <a:solidFill>
                  <a:srgbClr val="3F3F3F">
                    <a:tint val="75000"/>
                  </a:srgbClr>
                </a:solidFill>
              </a:rPr>
              <a:pPr/>
              <a:t>‹N°›</a:t>
            </a:fld>
            <a:endParaRPr lang="en-US">
              <a:solidFill>
                <a:srgbClr val="3F3F3F">
                  <a:tint val="75000"/>
                </a:srgbClr>
              </a:solidFill>
            </a:endParaRPr>
          </a:p>
        </p:txBody>
      </p:sp>
    </p:spTree>
    <p:extLst>
      <p:ext uri="{BB962C8B-B14F-4D97-AF65-F5344CB8AC3E}">
        <p14:creationId xmlns:p14="http://schemas.microsoft.com/office/powerpoint/2010/main" val="221478019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67" b="1">
                <a:solidFill>
                  <a:schemeClr val="bg1"/>
                </a:solidFill>
              </a:rPr>
              <a:pPr algn="r" eaLnBrk="1" hangingPunct="1"/>
              <a:t>‹N°›</a:t>
            </a:fld>
            <a:endParaRPr lang="en-US" altLang="fr-FR" sz="867" b="1">
              <a:solidFill>
                <a:schemeClr val="bg1"/>
              </a:solidFill>
            </a:endParaRPr>
          </a:p>
        </p:txBody>
      </p:sp>
      <p:sp>
        <p:nvSpPr>
          <p:cNvPr id="8" name="ZoneTexte 7"/>
          <p:cNvSpPr txBox="1">
            <a:spLocks noChangeArrowheads="1"/>
          </p:cNvSpPr>
          <p:nvPr userDrawn="1"/>
        </p:nvSpPr>
        <p:spPr bwMode="auto">
          <a:xfrm>
            <a:off x="8031428" y="6470651"/>
            <a:ext cx="18473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950"/>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10"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77366" y="858874"/>
            <a:ext cx="4080328" cy="481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927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8818" y="945091"/>
            <a:ext cx="3970112" cy="496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252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23899" y="925577"/>
            <a:ext cx="3741454" cy="535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6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F2A66-82B3-4BB8-A4FE-C2DDEC1B6B0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C983EE3-8BD8-4128-A24E-DC57C3AAE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03E5A4F-CFEC-42D6-97E4-2437AED5746A}"/>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5" name="Espace réservé du pied de page 4">
            <a:extLst>
              <a:ext uri="{FF2B5EF4-FFF2-40B4-BE49-F238E27FC236}">
                <a16:creationId xmlns:a16="http://schemas.microsoft.com/office/drawing/2014/main" id="{BA4331F9-8582-4E96-876D-9A3B6C6A10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CD11F7-1C19-4796-A188-D1E77C0352D0}"/>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3065907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4473" y="1010598"/>
            <a:ext cx="4345716" cy="501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482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39126" y="1035086"/>
            <a:ext cx="3678801" cy="495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76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59433" y="969936"/>
            <a:ext cx="3729177" cy="496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970000" y="6356351"/>
            <a:ext cx="433388" cy="366183"/>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67" b="1">
                <a:solidFill>
                  <a:schemeClr val="bg1"/>
                </a:solidFill>
              </a:rPr>
              <a:pPr algn="r" eaLnBrk="1" hangingPunct="1"/>
              <a:t>‹N°›</a:t>
            </a:fld>
            <a:endParaRPr lang="en-US" altLang="fr-FR" sz="867" b="1">
              <a:solidFill>
                <a:schemeClr val="bg1"/>
              </a:solidFill>
            </a:endParaRPr>
          </a:p>
        </p:txBody>
      </p:sp>
      <p:sp>
        <p:nvSpPr>
          <p:cNvPr id="2" name="Titre 1"/>
          <p:cNvSpPr>
            <a:spLocks noGrp="1"/>
          </p:cNvSpPr>
          <p:nvPr>
            <p:ph type="ctrTitle"/>
          </p:nvPr>
        </p:nvSpPr>
        <p:spPr>
          <a:xfrm>
            <a:off x="4953001" y="2239921"/>
            <a:ext cx="4457700" cy="233462"/>
          </a:xfrm>
        </p:spPr>
        <p:txBody>
          <a:bodyPr/>
          <a:lstStyle/>
          <a:p>
            <a:r>
              <a:rPr lang="fr-FR"/>
              <a:t>Cliquez et modifiez le titre</a:t>
            </a:r>
          </a:p>
        </p:txBody>
      </p:sp>
      <p:sp>
        <p:nvSpPr>
          <p:cNvPr id="3" name="Sous-titre 2"/>
          <p:cNvSpPr>
            <a:spLocks noGrp="1"/>
          </p:cNvSpPr>
          <p:nvPr>
            <p:ph type="subTitle" idx="1"/>
          </p:nvPr>
        </p:nvSpPr>
        <p:spPr>
          <a:xfrm>
            <a:off x="4953000" y="2695787"/>
            <a:ext cx="4457700" cy="1752600"/>
          </a:xfrm>
        </p:spPr>
        <p:txBody>
          <a:bodyPr/>
          <a:lstStyle>
            <a:lvl1pPr marL="0" indent="0" algn="l">
              <a:lnSpc>
                <a:spcPct val="90000"/>
              </a:lnSpc>
              <a:buNone/>
              <a:defRPr>
                <a:solidFill>
                  <a:srgbClr val="482683"/>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pPr lvl="0"/>
            <a:r>
              <a:rPr lang="fr-FR"/>
              <a:t>Cliquez pour modifier le style des sous-titres du masque</a:t>
            </a:r>
          </a:p>
        </p:txBody>
      </p:sp>
      <p:sp>
        <p:nvSpPr>
          <p:cNvPr id="7" name="Footer Placeholder 4"/>
          <p:cNvSpPr>
            <a:spLocks noGrp="1"/>
          </p:cNvSpPr>
          <p:nvPr>
            <p:ph type="ftr" sz="quarter" idx="12"/>
          </p:nvPr>
        </p:nvSpPr>
        <p:spPr>
          <a:xfrm>
            <a:off x="5537729" y="343918"/>
            <a:ext cx="3872971" cy="133434"/>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spTree>
    <p:extLst>
      <p:ext uri="{BB962C8B-B14F-4D97-AF65-F5344CB8AC3E}">
        <p14:creationId xmlns:p14="http://schemas.microsoft.com/office/powerpoint/2010/main" val="1120149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3" y="2360472"/>
            <a:ext cx="6559807" cy="4508509"/>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7305675" y="325378"/>
            <a:ext cx="2091267" cy="205316"/>
          </a:xfrm>
          <a:prstGeom prst="rect">
            <a:avLst/>
          </a:prstGeom>
        </p:spPr>
        <p:txBody>
          <a:bodyPr lIns="0" tIns="0" rIns="0" bIns="0"/>
          <a:lstStyle>
            <a:lvl1pPr algn="r">
              <a:defRPr sz="1083">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2977953" y="2975781"/>
            <a:ext cx="6418989" cy="506870"/>
          </a:xfrm>
        </p:spPr>
        <p:txBody>
          <a:bodyPr anchor="b"/>
          <a:lstStyle>
            <a:lvl1pPr algn="l">
              <a:lnSpc>
                <a:spcPct val="80000"/>
              </a:lnSpc>
              <a:defRPr sz="4117"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977952" y="3598447"/>
            <a:ext cx="6418989" cy="255134"/>
          </a:xfrm>
        </p:spPr>
        <p:txBody>
          <a:bodyPr wrap="square">
            <a:spAutoFit/>
          </a:bodyPr>
          <a:lstStyle>
            <a:lvl1pPr marL="0" indent="0" algn="l">
              <a:buNone/>
              <a:defRPr sz="1842">
                <a:solidFill>
                  <a:srgbClr val="9C4092"/>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50964" y="187911"/>
            <a:ext cx="2108478" cy="186976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a:off x="9032347" y="248809"/>
            <a:ext cx="364595"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270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722" y="1589"/>
          <a:ext cx="1719" cy="1587"/>
        </p:xfrm>
        <a:graphic>
          <a:graphicData uri="http://schemas.openxmlformats.org/presentationml/2006/ole">
            <mc:AlternateContent xmlns:mc="http://schemas.openxmlformats.org/markup-compatibility/2006">
              <mc:Choice xmlns:v="urn:schemas-microsoft-com:vml" Requires="v">
                <p:oleObj spid="_x0000_s1027" name="think-cell Slide" r:id="rId4" imgW="360" imgH="360" progId="TCLayout.ActiveDocument.1">
                  <p:embed/>
                </p:oleObj>
              </mc:Choice>
              <mc:Fallback>
                <p:oleObj name="think-cell Slide" r:id="rId4" imgW="360" imgH="360" progId="TCLayout.ActiveDocument.1">
                  <p:embed/>
                  <p:pic>
                    <p:nvPicPr>
                      <p:cNvPr id="5"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userDrawn="1"/>
        </p:nvSpPr>
        <p:spPr bwMode="auto">
          <a:xfrm>
            <a:off x="0" y="1"/>
            <a:ext cx="9906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228" tIns="58113" rIns="116228" bIns="58113"/>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ts val="1639"/>
              </a:lnSpc>
              <a:defRPr/>
            </a:pPr>
            <a:endParaRPr lang="fr-FR" altLang="fr-FR" sz="1300">
              <a:solidFill>
                <a:srgbClr val="000000"/>
              </a:solidFill>
              <a:latin typeface="EYInterstate"/>
              <a:sym typeface="EYInterstate"/>
            </a:endParaRPr>
          </a:p>
        </p:txBody>
      </p:sp>
      <p:sp>
        <p:nvSpPr>
          <p:cNvPr id="8" name="Rectangle 7"/>
          <p:cNvSpPr>
            <a:spLocks noChangeArrowheads="1"/>
          </p:cNvSpPr>
          <p:nvPr userDrawn="1"/>
        </p:nvSpPr>
        <p:spPr bwMode="auto">
          <a:xfrm>
            <a:off x="0" y="152400"/>
            <a:ext cx="990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lgn="ctr">
                <a:solidFill>
                  <a:srgbClr val="000000"/>
                </a:solidFill>
                <a:round/>
                <a:headEnd/>
                <a:tailEnd/>
              </a14:hiddenLine>
            </a:ext>
          </a:extLst>
        </p:spPr>
        <p:txBody>
          <a:bodyPr lIns="106731" tIns="53366" rIns="106731" bIns="53366" anchor="ctr"/>
          <a:lstStyle>
            <a:lvl1pPr defTabSz="1071563" eaLnBrk="0" hangingPunct="0">
              <a:defRPr>
                <a:solidFill>
                  <a:schemeClr val="tx1"/>
                </a:solidFill>
                <a:latin typeface="Arial" pitchFamily="34" charset="0"/>
              </a:defRPr>
            </a:lvl1pPr>
            <a:lvl2pPr marL="742950" indent="-285750" defTabSz="1071563" eaLnBrk="0" hangingPunct="0">
              <a:defRPr>
                <a:solidFill>
                  <a:schemeClr val="tx1"/>
                </a:solidFill>
                <a:latin typeface="Arial" pitchFamily="34" charset="0"/>
              </a:defRPr>
            </a:lvl2pPr>
            <a:lvl3pPr marL="1143000" indent="-228600" defTabSz="1071563" eaLnBrk="0" hangingPunct="0">
              <a:defRPr>
                <a:solidFill>
                  <a:schemeClr val="tx1"/>
                </a:solidFill>
                <a:latin typeface="Arial" pitchFamily="34" charset="0"/>
              </a:defRPr>
            </a:lvl3pPr>
            <a:lvl4pPr marL="1600200" indent="-228600" defTabSz="1071563" eaLnBrk="0" hangingPunct="0">
              <a:defRPr>
                <a:solidFill>
                  <a:schemeClr val="tx1"/>
                </a:solidFill>
                <a:latin typeface="Arial" pitchFamily="34" charset="0"/>
              </a:defRPr>
            </a:lvl4pPr>
            <a:lvl5pPr marL="2057400" indent="-228600" defTabSz="1071563" eaLnBrk="0" hangingPunct="0">
              <a:defRPr>
                <a:solidFill>
                  <a:schemeClr val="tx1"/>
                </a:solidFill>
                <a:latin typeface="Arial" pitchFamily="34" charset="0"/>
              </a:defRPr>
            </a:lvl5pPr>
            <a:lvl6pPr marL="2514600" indent="-228600" defTabSz="1071563" eaLnBrk="0" fontAlgn="base" hangingPunct="0">
              <a:spcBef>
                <a:spcPct val="0"/>
              </a:spcBef>
              <a:spcAft>
                <a:spcPct val="0"/>
              </a:spcAft>
              <a:defRPr>
                <a:solidFill>
                  <a:schemeClr val="tx1"/>
                </a:solidFill>
                <a:latin typeface="Arial" pitchFamily="34" charset="0"/>
              </a:defRPr>
            </a:lvl6pPr>
            <a:lvl7pPr marL="2971800" indent="-228600" defTabSz="1071563" eaLnBrk="0" fontAlgn="base" hangingPunct="0">
              <a:spcBef>
                <a:spcPct val="0"/>
              </a:spcBef>
              <a:spcAft>
                <a:spcPct val="0"/>
              </a:spcAft>
              <a:defRPr>
                <a:solidFill>
                  <a:schemeClr val="tx1"/>
                </a:solidFill>
                <a:latin typeface="Arial" pitchFamily="34" charset="0"/>
              </a:defRPr>
            </a:lvl7pPr>
            <a:lvl8pPr marL="3429000" indent="-228600" defTabSz="1071563" eaLnBrk="0" fontAlgn="base" hangingPunct="0">
              <a:spcBef>
                <a:spcPct val="0"/>
              </a:spcBef>
              <a:spcAft>
                <a:spcPct val="0"/>
              </a:spcAft>
              <a:defRPr>
                <a:solidFill>
                  <a:schemeClr val="tx1"/>
                </a:solidFill>
                <a:latin typeface="Arial" pitchFamily="34" charset="0"/>
              </a:defRPr>
            </a:lvl8pPr>
            <a:lvl9pPr marL="3886200" indent="-228600" defTabSz="1071563" eaLnBrk="0" fontAlgn="base" hangingPunct="0">
              <a:spcBef>
                <a:spcPct val="0"/>
              </a:spcBef>
              <a:spcAft>
                <a:spcPct val="0"/>
              </a:spcAft>
              <a:defRPr>
                <a:solidFill>
                  <a:schemeClr val="tx1"/>
                </a:solidFill>
                <a:latin typeface="Arial" pitchFamily="34" charset="0"/>
              </a:defRPr>
            </a:lvl9pPr>
          </a:lstStyle>
          <a:p>
            <a:pPr algn="ctr" eaLnBrk="1" hangingPunct="1">
              <a:lnSpc>
                <a:spcPts val="1639"/>
              </a:lnSpc>
              <a:defRPr/>
            </a:pPr>
            <a:endParaRPr lang="fr-FR" altLang="fr-FR" sz="1300">
              <a:solidFill>
                <a:srgbClr val="010024"/>
              </a:solidFill>
              <a:latin typeface="EYInterstate"/>
              <a:sym typeface="EYInterstate"/>
            </a:endParaRPr>
          </a:p>
        </p:txBody>
      </p:sp>
      <p:sp>
        <p:nvSpPr>
          <p:cNvPr id="4" name="Content Placeholder 3"/>
          <p:cNvSpPr>
            <a:spLocks noGrp="1"/>
          </p:cNvSpPr>
          <p:nvPr>
            <p:ph sz="quarter" idx="10"/>
          </p:nvPr>
        </p:nvSpPr>
        <p:spPr>
          <a:xfrm>
            <a:off x="539717" y="1143000"/>
            <a:ext cx="8828048" cy="502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287" tIns="53643" rIns="107287" bIns="53643" anchor="t"/>
          <a:lstStyle>
            <a:lvl1pPr>
              <a:defRPr lang="fr-FR" sz="2058" b="1" noProof="0" dirty="0" smtClean="0">
                <a:solidFill>
                  <a:schemeClr val="tx1"/>
                </a:solidFill>
                <a:latin typeface="+mn-lt"/>
              </a:defRPr>
            </a:lvl1pPr>
            <a:lvl2pPr>
              <a:defRPr lang="fr-FR" sz="1733" noProof="0" dirty="0" smtClean="0">
                <a:solidFill>
                  <a:schemeClr val="tx1"/>
                </a:solidFill>
                <a:latin typeface="+mn-lt"/>
              </a:defRPr>
            </a:lvl2pPr>
            <a:lvl3pPr>
              <a:defRPr lang="fr-FR" sz="1733" noProof="0" dirty="0" smtClean="0">
                <a:solidFill>
                  <a:schemeClr val="tx1"/>
                </a:solidFill>
                <a:latin typeface="+mn-lt"/>
              </a:defRPr>
            </a:lvl3pPr>
            <a:lvl4pPr>
              <a:defRPr lang="fr-FR" sz="1517" noProof="0" dirty="0" smtClean="0">
                <a:solidFill>
                  <a:schemeClr val="tx1"/>
                </a:solidFill>
                <a:latin typeface="+mn-lt"/>
              </a:defRPr>
            </a:lvl4pPr>
            <a:lvl5pPr>
              <a:defRPr lang="fr-FR" sz="1300" noProof="0" dirty="0">
                <a:solidFill>
                  <a:schemeClr val="tx1"/>
                </a:solidFill>
                <a:latin typeface="+mn-lt"/>
              </a:defRPr>
            </a:lvl5p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
        <p:nvSpPr>
          <p:cNvPr id="7" name="Title 1"/>
          <p:cNvSpPr>
            <a:spLocks noGrp="1"/>
          </p:cNvSpPr>
          <p:nvPr>
            <p:ph type="title"/>
          </p:nvPr>
        </p:nvSpPr>
        <p:spPr>
          <a:xfrm>
            <a:off x="539717" y="228601"/>
            <a:ext cx="8828048" cy="762000"/>
          </a:xfrm>
        </p:spPr>
        <p:txBody>
          <a:bodyPr>
            <a:noAutofit/>
          </a:bodyPr>
          <a:lstStyle>
            <a:lvl1pPr>
              <a:defRPr sz="2600" b="1">
                <a:solidFill>
                  <a:srgbClr val="000000"/>
                </a:solidFill>
                <a:latin typeface="EYInterstate" panose="02000503020000020004" pitchFamily="2" charset="0"/>
              </a:defRPr>
            </a:lvl1pPr>
          </a:lstStyle>
          <a:p>
            <a:r>
              <a:rPr lang="fr-FR"/>
              <a:t>Modifiez le style du titre</a:t>
            </a:r>
            <a:endParaRPr lang="fr-FR" noProof="0" dirty="0"/>
          </a:p>
        </p:txBody>
      </p:sp>
      <p:sp>
        <p:nvSpPr>
          <p:cNvPr id="9" name="Rectangle 31"/>
          <p:cNvSpPr>
            <a:spLocks noGrp="1" noChangeArrowheads="1"/>
          </p:cNvSpPr>
          <p:nvPr>
            <p:ph type="sldNum" sz="quarter" idx="11"/>
          </p:nvPr>
        </p:nvSpPr>
        <p:spPr>
          <a:solidFill>
            <a:schemeClr val="bg1"/>
          </a:solidFill>
        </p:spPr>
        <p:txBody>
          <a:bodyPr/>
          <a:lstStyle>
            <a:lvl1pPr algn="ctr">
              <a:defRPr sz="1083" b="1">
                <a:solidFill>
                  <a:srgbClr val="979300"/>
                </a:solidFill>
                <a:latin typeface="+mn-lt"/>
              </a:defRPr>
            </a:lvl1pPr>
          </a:lstStyle>
          <a:p>
            <a:pPr>
              <a:defRPr/>
            </a:pPr>
            <a:fld id="{73E86CF0-BF76-4472-88B9-B9120A10FA5C}" type="slidenum">
              <a:rPr lang="fr-FR"/>
              <a:pPr>
                <a:defRPr/>
              </a:pPr>
              <a:t>‹N°›</a:t>
            </a:fld>
            <a:endParaRPr lang="fr-FR" dirty="0"/>
          </a:p>
        </p:txBody>
      </p:sp>
    </p:spTree>
    <p:extLst>
      <p:ext uri="{BB962C8B-B14F-4D97-AF65-F5344CB8AC3E}">
        <p14:creationId xmlns:p14="http://schemas.microsoft.com/office/powerpoint/2010/main" val="370456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30F23C-F6F3-421F-95AA-A86783DE7A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6A7B728-05A6-417F-B0A1-F734ABD9054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6C441A4-A900-4440-9C78-2863994B59A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B4DC70A-CF5A-4C13-ABE8-D4F50BE7BD85}"/>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6" name="Espace réservé du pied de page 5">
            <a:extLst>
              <a:ext uri="{FF2B5EF4-FFF2-40B4-BE49-F238E27FC236}">
                <a16:creationId xmlns:a16="http://schemas.microsoft.com/office/drawing/2014/main" id="{46BD9876-C84B-4FC4-9C5A-C37FF95818A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B55159D-E605-42A5-B5A4-CDAAF16F7EE1}"/>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419293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B9475-0390-4525-976F-4BBFFF44AD0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12C533E-2923-464F-A3F7-58A17F84E9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A537F1F-F0E8-457A-AD13-A4E27568EFC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FFEDBEE-4745-4FC6-95F4-8C7BB09AC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33246CA-9D11-4620-96DC-76EA7342FE2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06F84EB-A8A2-4657-AEDB-499A6C2A2627}"/>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8" name="Espace réservé du pied de page 7">
            <a:extLst>
              <a:ext uri="{FF2B5EF4-FFF2-40B4-BE49-F238E27FC236}">
                <a16:creationId xmlns:a16="http://schemas.microsoft.com/office/drawing/2014/main" id="{474DA220-9DE8-4C7E-8BF1-0B3AE7D2D6F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5DC2BA5-7AEC-4BB0-AA01-2666BFF87EDA}"/>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133418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CCA4D-1C41-4D8C-8E6C-734A22642EF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713F8C7-22F6-4F01-904E-954CA21ABE22}"/>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4" name="Espace réservé du pied de page 3">
            <a:extLst>
              <a:ext uri="{FF2B5EF4-FFF2-40B4-BE49-F238E27FC236}">
                <a16:creationId xmlns:a16="http://schemas.microsoft.com/office/drawing/2014/main" id="{18942153-8AD0-4995-829A-142B0467B70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9D9C23E-E180-44E4-A6BA-860569475C44}"/>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115082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693D9E-6514-4872-8DB1-0DC9429B7827}"/>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3" name="Espace réservé du pied de page 2">
            <a:extLst>
              <a:ext uri="{FF2B5EF4-FFF2-40B4-BE49-F238E27FC236}">
                <a16:creationId xmlns:a16="http://schemas.microsoft.com/office/drawing/2014/main" id="{4800DF81-0636-48D7-BDCA-C038A029F79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E280A74-F4E6-4727-9BAA-A232A7099CC0}"/>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216381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715EF4-3409-4D69-B048-3F7A4E8B31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92239CB-0668-42C5-BD77-6510DBFA1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47BF161-88A1-429F-9FE5-45E797FB9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74CC321-8AF8-44A0-B9A6-6FC71587C6E5}"/>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6" name="Espace réservé du pied de page 5">
            <a:extLst>
              <a:ext uri="{FF2B5EF4-FFF2-40B4-BE49-F238E27FC236}">
                <a16:creationId xmlns:a16="http://schemas.microsoft.com/office/drawing/2014/main" id="{E20741C3-70AC-4980-AB3A-CFB535425B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D7438B-BE46-44FF-8B4D-B9F72D1E92F9}"/>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174803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82A17-B71C-411C-9C8B-D801471A4E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826C5E-BB29-4A73-92AB-26C749F70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DA9A896-5149-40AA-B785-51EA44693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2FE516D-4357-42BF-B745-1AA97CDD35C8}"/>
              </a:ext>
            </a:extLst>
          </p:cNvPr>
          <p:cNvSpPr>
            <a:spLocks noGrp="1"/>
          </p:cNvSpPr>
          <p:nvPr>
            <p:ph type="dt" sz="half" idx="10"/>
          </p:nvPr>
        </p:nvSpPr>
        <p:spPr/>
        <p:txBody>
          <a:bodyPr/>
          <a:lstStyle/>
          <a:p>
            <a:fld id="{BAF63851-6E7C-4415-A86E-8C21FC3788F1}" type="datetimeFigureOut">
              <a:rPr lang="fr-FR" smtClean="0"/>
              <a:t>22/02/2019</a:t>
            </a:fld>
            <a:endParaRPr lang="fr-FR"/>
          </a:p>
        </p:txBody>
      </p:sp>
      <p:sp>
        <p:nvSpPr>
          <p:cNvPr id="6" name="Espace réservé du pied de page 5">
            <a:extLst>
              <a:ext uri="{FF2B5EF4-FFF2-40B4-BE49-F238E27FC236}">
                <a16:creationId xmlns:a16="http://schemas.microsoft.com/office/drawing/2014/main" id="{912834D1-6551-444F-88F5-2F3BA960D3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08D946-F34C-4274-99A0-6C17D58A68DE}"/>
              </a:ext>
            </a:extLst>
          </p:cNvPr>
          <p:cNvSpPr>
            <a:spLocks noGrp="1"/>
          </p:cNvSpPr>
          <p:nvPr>
            <p:ph type="sldNum" sz="quarter" idx="12"/>
          </p:nvPr>
        </p:nvSpPr>
        <p:spPr/>
        <p:txBody>
          <a:bodyPr/>
          <a:lstStyle/>
          <a:p>
            <a:fld id="{E3EFC01C-DC55-4C82-83DF-A84DB73DD34E}" type="slidenum">
              <a:rPr lang="fr-FR" smtClean="0"/>
              <a:t>‹N°›</a:t>
            </a:fld>
            <a:endParaRPr lang="fr-FR"/>
          </a:p>
        </p:txBody>
      </p:sp>
    </p:spTree>
    <p:extLst>
      <p:ext uri="{BB962C8B-B14F-4D97-AF65-F5344CB8AC3E}">
        <p14:creationId xmlns:p14="http://schemas.microsoft.com/office/powerpoint/2010/main" val="9425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7.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6.pn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F2522FD-B95D-4FB4-869E-D7A55E27D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EA33061-0E4A-43CC-8114-7EC14F717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B0044F-089B-46B5-B038-61ED3DDB1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63851-6E7C-4415-A86E-8C21FC3788F1}" type="datetimeFigureOut">
              <a:rPr lang="fr-FR" smtClean="0"/>
              <a:t>22/02/2019</a:t>
            </a:fld>
            <a:endParaRPr lang="fr-FR"/>
          </a:p>
        </p:txBody>
      </p:sp>
      <p:sp>
        <p:nvSpPr>
          <p:cNvPr id="5" name="Espace réservé du pied de page 4">
            <a:extLst>
              <a:ext uri="{FF2B5EF4-FFF2-40B4-BE49-F238E27FC236}">
                <a16:creationId xmlns:a16="http://schemas.microsoft.com/office/drawing/2014/main" id="{731E8F40-D797-427B-AB16-DF42933E7B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80C567C-4399-469F-8C0F-65DDFE3F4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FC01C-DC55-4C82-83DF-A84DB73DD34E}" type="slidenum">
              <a:rPr lang="fr-FR" smtClean="0"/>
              <a:t>‹N°›</a:t>
            </a:fld>
            <a:endParaRPr lang="fr-FR"/>
          </a:p>
        </p:txBody>
      </p:sp>
    </p:spTree>
    <p:extLst>
      <p:ext uri="{BB962C8B-B14F-4D97-AF65-F5344CB8AC3E}">
        <p14:creationId xmlns:p14="http://schemas.microsoft.com/office/powerpoint/2010/main" val="965796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52438" y="222250"/>
            <a:ext cx="9000561"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b" anchorCtr="0" compatLnSpc="1">
            <a:prstTxWarp prst="textNoShape">
              <a:avLst/>
            </a:prstTxWarp>
          </a:bodyPr>
          <a:lstStyle/>
          <a:p>
            <a:pPr lvl="0"/>
            <a:r>
              <a:rPr lang="fr-FR" dirty="0"/>
              <a:t>Cliquez pour modifier le style du titre du masque</a:t>
            </a:r>
          </a:p>
        </p:txBody>
      </p:sp>
      <p:pic>
        <p:nvPicPr>
          <p:cNvPr id="8" name="Image 7">
            <a:extLst>
              <a:ext uri="{FF2B5EF4-FFF2-40B4-BE49-F238E27FC236}">
                <a16:creationId xmlns:a16="http://schemas.microsoft.com/office/drawing/2014/main" id="{D43FF74C-0626-448A-8DEE-12D018BFC103}"/>
              </a:ext>
            </a:extLst>
          </p:cNvPr>
          <p:cNvPicPr>
            <a:picLocks noChangeAspect="1"/>
          </p:cNvPicPr>
          <p:nvPr userDrawn="1"/>
        </p:nvPicPr>
        <p:blipFill rotWithShape="1">
          <a:blip r:embed="rId17"/>
          <a:srcRect l="26012" t="31874" r="37643" b="15017"/>
          <a:stretch/>
        </p:blipFill>
        <p:spPr>
          <a:xfrm>
            <a:off x="-3354" y="5877271"/>
            <a:ext cx="1201390" cy="987477"/>
          </a:xfrm>
          <a:prstGeom prst="rect">
            <a:avLst/>
          </a:prstGeom>
        </p:spPr>
      </p:pic>
      <p:pic>
        <p:nvPicPr>
          <p:cNvPr id="18" name="Image 17">
            <a:extLst>
              <a:ext uri="{FF2B5EF4-FFF2-40B4-BE49-F238E27FC236}">
                <a16:creationId xmlns:a16="http://schemas.microsoft.com/office/drawing/2014/main" id="{F656DCC2-AE44-4564-88C0-DF59EBF1BE0B}"/>
              </a:ext>
            </a:extLst>
          </p:cNvPr>
          <p:cNvPicPr>
            <a:picLocks noChangeAspect="1"/>
          </p:cNvPicPr>
          <p:nvPr userDrawn="1"/>
        </p:nvPicPr>
        <p:blipFill rotWithShape="1">
          <a:blip r:embed="rId18"/>
          <a:srcRect l="23868" t="44831" r="62338" b="38369"/>
          <a:stretch/>
        </p:blipFill>
        <p:spPr>
          <a:xfrm>
            <a:off x="9076313" y="6260999"/>
            <a:ext cx="701223" cy="480369"/>
          </a:xfrm>
          <a:prstGeom prst="rect">
            <a:avLst/>
          </a:prstGeom>
        </p:spPr>
      </p:pic>
      <p:sp>
        <p:nvSpPr>
          <p:cNvPr id="10" name="ZoneTexte 9"/>
          <p:cNvSpPr txBox="1">
            <a:spLocks noChangeAspect="1" noChangeArrowheads="1"/>
          </p:cNvSpPr>
          <p:nvPr userDrawn="1"/>
        </p:nvSpPr>
        <p:spPr bwMode="auto">
          <a:xfrm>
            <a:off x="8707973" y="6387381"/>
            <a:ext cx="298800" cy="296991"/>
          </a:xfrm>
          <a:prstGeom prst="ellipse">
            <a:avLst/>
          </a:prstGeom>
          <a:solidFill>
            <a:schemeClr val="accent4"/>
          </a:solidFill>
          <a:ln>
            <a:noFill/>
          </a:ln>
          <a:extLst/>
        </p:spPr>
        <p:txBody>
          <a:bodyPr wrap="none" lIns="36000" tIns="36000" rIns="36000" bIns="36000" anchor="ct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lnSpc>
                <a:spcPct val="90000"/>
              </a:lnSpc>
              <a:defRPr/>
            </a:pPr>
            <a:fld id="{E1DF643A-1CED-4904-BBF5-3F963519D96B}" type="slidenum">
              <a:rPr lang="en-US" altLang="fr-FR" sz="1000" b="1" smtClean="0">
                <a:solidFill>
                  <a:schemeClr val="bg1"/>
                </a:solidFill>
                <a:latin typeface="Calibri" panose="020F0502020204030204" pitchFamily="34" charset="0"/>
              </a:rPr>
              <a:pPr algn="ctr" eaLnBrk="1" hangingPunct="1">
                <a:lnSpc>
                  <a:spcPct val="90000"/>
                </a:lnSpc>
                <a:defRPr/>
              </a:pPr>
              <a:t>‹N°›</a:t>
            </a:fld>
            <a:endParaRPr lang="en-US" altLang="fr-FR" sz="1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5549631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45" r:id="rId10"/>
    <p:sldLayoutId id="2147483733" r:id="rId11"/>
    <p:sldLayoutId id="2147483737" r:id="rId12"/>
    <p:sldLayoutId id="2147483739" r:id="rId13"/>
    <p:sldLayoutId id="2147483768" r:id="rId14"/>
    <p:sldLayoutId id="2147483769" r:id="rId15"/>
  </p:sldLayoutIdLst>
  <p:hf sldNum="0" hdr="0" dt="0"/>
  <p:txStyles>
    <p:titleStyle>
      <a:lvl1pPr algn="l" rtl="0" eaLnBrk="1" fontAlgn="base" hangingPunct="1">
        <a:lnSpc>
          <a:spcPct val="90000"/>
        </a:lnSpc>
        <a:spcBef>
          <a:spcPct val="0"/>
        </a:spcBef>
        <a:spcAft>
          <a:spcPct val="0"/>
        </a:spcAft>
        <a:defRPr sz="2000" b="1">
          <a:solidFill>
            <a:srgbClr val="7030A0"/>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p:titleStyle>
    <p:bodyStyle>
      <a:lvl1pPr marL="177800" indent="-177800" algn="l" rtl="0" eaLnBrk="1" fontAlgn="base" hangingPunct="1">
        <a:lnSpc>
          <a:spcPct val="90000"/>
        </a:lnSpc>
        <a:spcBef>
          <a:spcPts val="200"/>
        </a:spcBef>
        <a:spcAft>
          <a:spcPct val="0"/>
        </a:spcAft>
        <a:buClr>
          <a:schemeClr val="tx1">
            <a:lumMod val="25000"/>
            <a:lumOff val="75000"/>
          </a:schemeClr>
        </a:buClr>
        <a:buFont typeface="Wingdings" pitchFamily="2" charset="2"/>
        <a:buChar char="§"/>
        <a:defRPr lang="fr-FR" sz="1600" b="1" dirty="0" smtClean="0">
          <a:solidFill>
            <a:srgbClr val="7030A0"/>
          </a:solidFill>
          <a:latin typeface="Calibri" panose="020F0502020204030204" pitchFamily="34" charset="0"/>
          <a:ea typeface="+mn-ea"/>
          <a:cs typeface="+mn-cs"/>
        </a:defRPr>
      </a:lvl1pPr>
      <a:lvl2pPr marL="536575" indent="-179388" algn="l" rtl="0" eaLnBrk="1" fontAlgn="base" hangingPunct="1">
        <a:lnSpc>
          <a:spcPct val="90000"/>
        </a:lnSpc>
        <a:spcBef>
          <a:spcPts val="200"/>
        </a:spcBef>
        <a:spcAft>
          <a:spcPct val="0"/>
        </a:spcAft>
        <a:buClr>
          <a:schemeClr val="tx2">
            <a:lumMod val="50000"/>
          </a:schemeClr>
        </a:buClr>
        <a:buFont typeface="Arial" charset="0"/>
        <a:buChar char="–"/>
        <a:defRPr lang="fr-FR" sz="1400" dirty="0" smtClean="0">
          <a:solidFill>
            <a:schemeClr val="tx2">
              <a:lumMod val="50000"/>
            </a:schemeClr>
          </a:solidFill>
          <a:latin typeface="Calibri" panose="020F0502020204030204" pitchFamily="34" charset="0"/>
        </a:defRPr>
      </a:lvl2pPr>
      <a:lvl3pPr marL="887413" indent="-171450" algn="l" rtl="0" eaLnBrk="1" fontAlgn="base" hangingPunct="1">
        <a:lnSpc>
          <a:spcPct val="90000"/>
        </a:lnSpc>
        <a:spcBef>
          <a:spcPts val="200"/>
        </a:spcBef>
        <a:spcAft>
          <a:spcPct val="0"/>
        </a:spcAft>
        <a:buClr>
          <a:schemeClr val="tx2">
            <a:lumMod val="50000"/>
          </a:schemeClr>
        </a:buClr>
        <a:buFont typeface="Courier New" panose="02070309020205020404" pitchFamily="49" charset="0"/>
        <a:buChar char="o"/>
        <a:defRPr lang="fr-FR" sz="1200" dirty="0" smtClean="0">
          <a:solidFill>
            <a:schemeClr val="tx2">
              <a:lumMod val="50000"/>
            </a:schemeClr>
          </a:solidFill>
          <a:latin typeface="Calibri" panose="020F0502020204030204" pitchFamily="34" charset="0"/>
        </a:defRPr>
      </a:lvl3pPr>
      <a:lvl4pPr marL="1133475" indent="-95250" algn="l" rtl="0" eaLnBrk="1" fontAlgn="base" hangingPunct="1">
        <a:lnSpc>
          <a:spcPct val="90000"/>
        </a:lnSpc>
        <a:spcBef>
          <a:spcPts val="200"/>
        </a:spcBef>
        <a:spcAft>
          <a:spcPct val="0"/>
        </a:spcAft>
        <a:buClr>
          <a:schemeClr val="tx2">
            <a:lumMod val="50000"/>
          </a:schemeClr>
        </a:buClr>
        <a:buFont typeface="Arial" charset="0"/>
        <a:buChar char="-"/>
        <a:defRPr lang="fr-FR" sz="1100" b="0" dirty="0" smtClean="0">
          <a:solidFill>
            <a:schemeClr val="tx2">
              <a:lumMod val="50000"/>
            </a:schemeClr>
          </a:solidFill>
          <a:latin typeface="Calibri" panose="020F0502020204030204" pitchFamily="34" charset="0"/>
        </a:defRPr>
      </a:lvl4pPr>
      <a:lvl5pPr marL="1443038" indent="-130175" algn="l" rtl="0" eaLnBrk="1" fontAlgn="base" hangingPunct="1">
        <a:lnSpc>
          <a:spcPct val="90000"/>
        </a:lnSpc>
        <a:spcBef>
          <a:spcPts val="200"/>
        </a:spcBef>
        <a:spcAft>
          <a:spcPct val="0"/>
        </a:spcAft>
        <a:buClr>
          <a:schemeClr val="tx2">
            <a:lumMod val="50000"/>
          </a:schemeClr>
        </a:buClr>
        <a:buChar char="•"/>
        <a:defRPr lang="fr-FR" sz="1100" dirty="0" smtClean="0">
          <a:solidFill>
            <a:schemeClr val="tx2">
              <a:lumMod val="50000"/>
            </a:schemeClr>
          </a:solidFill>
          <a:latin typeface="Calibri" panose="020F0502020204030204" pitchFamily="34" charset="0"/>
        </a:defRPr>
      </a:lvl5pPr>
      <a:lvl6pPr marL="1900238" indent="-130175" algn="l" rtl="0" eaLnBrk="1" fontAlgn="base" hangingPunct="1">
        <a:spcBef>
          <a:spcPct val="20000"/>
        </a:spcBef>
        <a:spcAft>
          <a:spcPct val="0"/>
        </a:spcAft>
        <a:buClr>
          <a:srgbClr val="808080"/>
        </a:buClr>
        <a:buChar char="•"/>
        <a:defRPr sz="800">
          <a:solidFill>
            <a:srgbClr val="808080"/>
          </a:solidFill>
          <a:latin typeface="+mn-lt"/>
        </a:defRPr>
      </a:lvl6pPr>
      <a:lvl7pPr marL="2357438" indent="-130175" algn="l" rtl="0" eaLnBrk="1" fontAlgn="base" hangingPunct="1">
        <a:spcBef>
          <a:spcPct val="20000"/>
        </a:spcBef>
        <a:spcAft>
          <a:spcPct val="0"/>
        </a:spcAft>
        <a:buClr>
          <a:srgbClr val="808080"/>
        </a:buClr>
        <a:buChar char="•"/>
        <a:defRPr sz="800">
          <a:solidFill>
            <a:srgbClr val="808080"/>
          </a:solidFill>
          <a:latin typeface="+mn-lt"/>
        </a:defRPr>
      </a:lvl7pPr>
      <a:lvl8pPr marL="2814638" indent="-130175" algn="l" rtl="0" eaLnBrk="1" fontAlgn="base" hangingPunct="1">
        <a:spcBef>
          <a:spcPct val="20000"/>
        </a:spcBef>
        <a:spcAft>
          <a:spcPct val="0"/>
        </a:spcAft>
        <a:buClr>
          <a:srgbClr val="808080"/>
        </a:buClr>
        <a:buChar char="•"/>
        <a:defRPr sz="800">
          <a:solidFill>
            <a:srgbClr val="808080"/>
          </a:solidFill>
          <a:latin typeface="+mn-lt"/>
        </a:defRPr>
      </a:lvl8pPr>
      <a:lvl9pPr marL="3271838" indent="-130175" algn="l" rtl="0" eaLnBrk="1" fontAlgn="base" hangingPunct="1">
        <a:spcBef>
          <a:spcPct val="20000"/>
        </a:spcBef>
        <a:spcAft>
          <a:spcPct val="0"/>
        </a:spcAft>
        <a:buClr>
          <a:srgbClr val="808080"/>
        </a:buClr>
        <a:buChar char="•"/>
        <a:defRPr sz="800">
          <a:solidFill>
            <a:srgbClr val="80808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13">
          <p15:clr>
            <a:srgbClr val="547EBF"/>
          </p15:clr>
        </p15:guide>
        <p15:guide id="2" pos="285">
          <p15:clr>
            <a:srgbClr val="547EBF"/>
          </p15:clr>
        </p15:guide>
        <p15:guide id="3" pos="5955">
          <p15:clr>
            <a:srgbClr val="547EBF"/>
          </p15:clr>
        </p15:guide>
        <p15:guide id="4" pos="3120">
          <p15:clr>
            <a:srgbClr val="F26B43"/>
          </p15:clr>
        </p15:guide>
        <p15:guide id="5" orient="horz" pos="3606">
          <p15:clr>
            <a:srgbClr val="547EBF"/>
          </p15:clr>
        </p15:guide>
        <p15:guide id="6"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auto">
          <a:xfrm>
            <a:off x="8901974" y="6195771"/>
            <a:ext cx="1007135" cy="6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953000" y="2689133"/>
            <a:ext cx="4457700" cy="17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t>Cliquez pour modifier le style des sous-titres du masque</a:t>
            </a:r>
          </a:p>
        </p:txBody>
      </p:sp>
      <p:sp>
        <p:nvSpPr>
          <p:cNvPr id="10" name="Footer Placeholder 4"/>
          <p:cNvSpPr>
            <a:spLocks noGrp="1"/>
          </p:cNvSpPr>
          <p:nvPr>
            <p:ph type="ftr" sz="quarter" idx="3"/>
          </p:nvPr>
        </p:nvSpPr>
        <p:spPr>
          <a:xfrm>
            <a:off x="5537729" y="343918"/>
            <a:ext cx="3872971" cy="133434"/>
          </a:xfrm>
          <a:prstGeom prst="rect">
            <a:avLst/>
          </a:prstGeom>
        </p:spPr>
        <p:txBody>
          <a:bodyPr vert="horz" wrap="square" lIns="0" tIns="0" rIns="0" bIns="0" numCol="1" anchor="ctr" anchorCtr="0" compatLnSpc="1">
            <a:prstTxWarp prst="textNoShape">
              <a:avLst/>
            </a:prstTxWarp>
            <a:spAutoFit/>
          </a:bodyPr>
          <a:lstStyle>
            <a:lvl1pPr algn="r">
              <a:defRPr sz="867">
                <a:solidFill>
                  <a:srgbClr val="898989"/>
                </a:solidFill>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sp>
        <p:nvSpPr>
          <p:cNvPr id="6" name="Slide Number Placeholder 5"/>
          <p:cNvSpPr>
            <a:spLocks noGrp="1"/>
          </p:cNvSpPr>
          <p:nvPr>
            <p:ph type="sldNum" sz="quarter" idx="4"/>
          </p:nvPr>
        </p:nvSpPr>
        <p:spPr>
          <a:xfrm>
            <a:off x="8970000" y="6355201"/>
            <a:ext cx="433388" cy="366183"/>
          </a:xfrm>
          <a:prstGeom prst="rect">
            <a:avLst/>
          </a:prstGeom>
        </p:spPr>
        <p:txBody>
          <a:bodyPr vert="horz" wrap="square" lIns="0" tIns="0" rIns="0" bIns="0" numCol="1" anchor="b" anchorCtr="0" compatLnSpc="1">
            <a:prstTxWarp prst="textNoShape">
              <a:avLst/>
            </a:prstTxWarp>
          </a:bodyPr>
          <a:lstStyle>
            <a:lvl1pPr algn="r">
              <a:defRPr sz="867" b="1">
                <a:solidFill>
                  <a:schemeClr val="bg1"/>
                </a:solidFill>
              </a:defRPr>
            </a:lvl1pPr>
          </a:lstStyle>
          <a:p>
            <a:fld id="{7CBD0164-572F-44BE-A3DF-71E080AAD4F0}" type="slidenum">
              <a:rPr lang="en-US" altLang="fr-FR" smtClean="0"/>
              <a:pPr/>
              <a:t>‹N°›</a:t>
            </a:fld>
            <a:endParaRPr lang="en-US" altLang="fr-FR"/>
          </a:p>
        </p:txBody>
      </p:sp>
      <p:sp>
        <p:nvSpPr>
          <p:cNvPr id="8195" name="Espace réservé du titre 1"/>
          <p:cNvSpPr>
            <a:spLocks noGrp="1"/>
          </p:cNvSpPr>
          <p:nvPr>
            <p:ph type="title"/>
          </p:nvPr>
        </p:nvSpPr>
        <p:spPr bwMode="auto">
          <a:xfrm>
            <a:off x="4953000" y="2239938"/>
            <a:ext cx="4457700" cy="2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a:t>Cliquez et modifiez le titre</a:t>
            </a:r>
          </a:p>
        </p:txBody>
      </p:sp>
      <p:pic>
        <p:nvPicPr>
          <p:cNvPr id="12" name="Picture 9"/>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402308" y="6093630"/>
            <a:ext cx="707867" cy="58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1240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7" r:id="rId9"/>
  </p:sldLayoutIdLst>
  <p:hf hdr="0"/>
  <p:txStyles>
    <p:titleStyle>
      <a:lvl1pPr algn="l" defTabSz="495285" rtl="0" eaLnBrk="0" fontAlgn="base" hangingPunct="0">
        <a:spcBef>
          <a:spcPct val="0"/>
        </a:spcBef>
        <a:spcAft>
          <a:spcPct val="0"/>
        </a:spcAft>
        <a:defRPr sz="1517" b="0" kern="1200">
          <a:solidFill>
            <a:srgbClr val="17CBD0"/>
          </a:solidFill>
          <a:latin typeface="+mj-lt"/>
          <a:ea typeface="MS PGothic" pitchFamily="34" charset="-128"/>
          <a:cs typeface="ＭＳ Ｐゴシック" charset="0"/>
        </a:defRPr>
      </a:lvl1pPr>
      <a:lvl2pPr algn="l" defTabSz="495285" rtl="0" eaLnBrk="0" fontAlgn="base" hangingPunct="0">
        <a:spcBef>
          <a:spcPct val="0"/>
        </a:spcBef>
        <a:spcAft>
          <a:spcPct val="0"/>
        </a:spcAft>
        <a:defRPr sz="1517" b="1">
          <a:solidFill>
            <a:srgbClr val="17CBD0"/>
          </a:solidFill>
          <a:latin typeface="Calibri" charset="0"/>
          <a:ea typeface="MS PGothic" pitchFamily="34" charset="-128"/>
          <a:cs typeface="ＭＳ Ｐゴシック" charset="0"/>
        </a:defRPr>
      </a:lvl2pPr>
      <a:lvl3pPr algn="l" defTabSz="495285" rtl="0" eaLnBrk="0" fontAlgn="base" hangingPunct="0">
        <a:spcBef>
          <a:spcPct val="0"/>
        </a:spcBef>
        <a:spcAft>
          <a:spcPct val="0"/>
        </a:spcAft>
        <a:defRPr sz="1517" b="1">
          <a:solidFill>
            <a:srgbClr val="17CBD0"/>
          </a:solidFill>
          <a:latin typeface="Calibri" charset="0"/>
          <a:ea typeface="MS PGothic" pitchFamily="34" charset="-128"/>
          <a:cs typeface="ＭＳ Ｐゴシック" charset="0"/>
        </a:defRPr>
      </a:lvl3pPr>
      <a:lvl4pPr algn="l" defTabSz="495285" rtl="0" eaLnBrk="0" fontAlgn="base" hangingPunct="0">
        <a:spcBef>
          <a:spcPct val="0"/>
        </a:spcBef>
        <a:spcAft>
          <a:spcPct val="0"/>
        </a:spcAft>
        <a:defRPr sz="1517" b="1">
          <a:solidFill>
            <a:srgbClr val="17CBD0"/>
          </a:solidFill>
          <a:latin typeface="Calibri" charset="0"/>
          <a:ea typeface="MS PGothic" pitchFamily="34" charset="-128"/>
          <a:cs typeface="ＭＳ Ｐゴシック" charset="0"/>
        </a:defRPr>
      </a:lvl4pPr>
      <a:lvl5pPr algn="l" defTabSz="495285" rtl="0" eaLnBrk="0" fontAlgn="base" hangingPunct="0">
        <a:spcBef>
          <a:spcPct val="0"/>
        </a:spcBef>
        <a:spcAft>
          <a:spcPct val="0"/>
        </a:spcAft>
        <a:defRPr sz="1517" b="1">
          <a:solidFill>
            <a:srgbClr val="17CBD0"/>
          </a:solidFill>
          <a:latin typeface="Calibri" charset="0"/>
          <a:ea typeface="MS PGothic" pitchFamily="34" charset="-128"/>
          <a:cs typeface="ＭＳ Ｐゴシック" charset="0"/>
        </a:defRPr>
      </a:lvl5pPr>
      <a:lvl6pPr marL="495285" algn="l" defTabSz="495285" rtl="0" fontAlgn="base">
        <a:spcBef>
          <a:spcPct val="0"/>
        </a:spcBef>
        <a:spcAft>
          <a:spcPct val="0"/>
        </a:spcAft>
        <a:defRPr sz="1517" b="1">
          <a:solidFill>
            <a:srgbClr val="17CBD0"/>
          </a:solidFill>
          <a:latin typeface="Calibri" charset="0"/>
          <a:ea typeface="ＭＳ Ｐゴシック" charset="0"/>
          <a:cs typeface="ＭＳ Ｐゴシック" charset="0"/>
        </a:defRPr>
      </a:lvl6pPr>
      <a:lvl7pPr marL="990570" algn="l" defTabSz="495285" rtl="0" fontAlgn="base">
        <a:spcBef>
          <a:spcPct val="0"/>
        </a:spcBef>
        <a:spcAft>
          <a:spcPct val="0"/>
        </a:spcAft>
        <a:defRPr sz="1517" b="1">
          <a:solidFill>
            <a:srgbClr val="17CBD0"/>
          </a:solidFill>
          <a:latin typeface="Calibri" charset="0"/>
          <a:ea typeface="ＭＳ Ｐゴシック" charset="0"/>
          <a:cs typeface="ＭＳ Ｐゴシック" charset="0"/>
        </a:defRPr>
      </a:lvl7pPr>
      <a:lvl8pPr marL="1485854" algn="l" defTabSz="495285" rtl="0" fontAlgn="base">
        <a:spcBef>
          <a:spcPct val="0"/>
        </a:spcBef>
        <a:spcAft>
          <a:spcPct val="0"/>
        </a:spcAft>
        <a:defRPr sz="1517" b="1">
          <a:solidFill>
            <a:srgbClr val="17CBD0"/>
          </a:solidFill>
          <a:latin typeface="Calibri" charset="0"/>
          <a:ea typeface="ＭＳ Ｐゴシック" charset="0"/>
          <a:cs typeface="ＭＳ Ｐゴシック" charset="0"/>
        </a:defRPr>
      </a:lvl8pPr>
      <a:lvl9pPr marL="1981139" algn="l" defTabSz="495285" rtl="0" fontAlgn="base">
        <a:spcBef>
          <a:spcPct val="0"/>
        </a:spcBef>
        <a:spcAft>
          <a:spcPct val="0"/>
        </a:spcAft>
        <a:defRPr sz="1517" b="1">
          <a:solidFill>
            <a:srgbClr val="17CBD0"/>
          </a:solidFill>
          <a:latin typeface="Calibri" charset="0"/>
          <a:ea typeface="ＭＳ Ｐゴシック" charset="0"/>
          <a:cs typeface="ＭＳ Ｐゴシック" charset="0"/>
        </a:defRPr>
      </a:lvl9pPr>
    </p:titleStyle>
    <p:bodyStyle>
      <a:lvl1pPr marL="0" indent="0" algn="l" defTabSz="495285" rtl="0" eaLnBrk="0" fontAlgn="base" hangingPunct="0">
        <a:lnSpc>
          <a:spcPct val="90000"/>
        </a:lnSpc>
        <a:spcBef>
          <a:spcPct val="20000"/>
        </a:spcBef>
        <a:spcAft>
          <a:spcPct val="0"/>
        </a:spcAft>
        <a:buFont typeface="Arial" pitchFamily="34" charset="0"/>
        <a:defRPr sz="3033" b="1" kern="1200">
          <a:solidFill>
            <a:srgbClr val="482683"/>
          </a:solidFill>
          <a:latin typeface="+mn-lt"/>
          <a:ea typeface="MS PGothic" pitchFamily="34" charset="-128"/>
          <a:cs typeface="ＭＳ Ｐゴシック" charset="0"/>
        </a:defRPr>
      </a:lvl1pPr>
      <a:lvl2pPr marL="804838" indent="-309553" algn="l" defTabSz="495285"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238212" indent="-247642" algn="l" defTabSz="495285" rtl="0" eaLnBrk="0" fontAlgn="base" hangingPunct="0">
        <a:spcBef>
          <a:spcPct val="20000"/>
        </a:spcBef>
        <a:spcAft>
          <a:spcPct val="0"/>
        </a:spcAft>
        <a:buFont typeface="Arial" pitchFamily="34" charset="0"/>
        <a:defRPr sz="1300" kern="1200">
          <a:solidFill>
            <a:schemeClr val="tx1"/>
          </a:solidFill>
          <a:latin typeface="+mn-lt"/>
          <a:ea typeface="MS PGothic" pitchFamily="34" charset="-128"/>
          <a:cs typeface="+mn-cs"/>
        </a:defRPr>
      </a:lvl3pPr>
      <a:lvl4pPr marL="1733497" indent="-247642" algn="l" defTabSz="495285" rtl="0" eaLnBrk="0" fontAlgn="base" hangingPunct="0">
        <a:spcBef>
          <a:spcPct val="20000"/>
        </a:spcBef>
        <a:spcAft>
          <a:spcPct val="0"/>
        </a:spcAft>
        <a:buFont typeface="Arial" pitchFamily="34" charset="0"/>
        <a:defRPr sz="1300" kern="1200">
          <a:solidFill>
            <a:schemeClr val="tx1"/>
          </a:solidFill>
          <a:latin typeface="+mn-lt"/>
          <a:ea typeface="MS PGothic" pitchFamily="34" charset="-128"/>
          <a:cs typeface="+mn-cs"/>
        </a:defRPr>
      </a:lvl4pPr>
      <a:lvl5pPr marL="2228781" indent="-247642" algn="l" defTabSz="495285" rtl="0" eaLnBrk="0" fontAlgn="base" hangingPunct="0">
        <a:spcBef>
          <a:spcPct val="20000"/>
        </a:spcBef>
        <a:spcAft>
          <a:spcPct val="0"/>
        </a:spcAft>
        <a:buFont typeface="Arial" pitchFamily="34" charset="0"/>
        <a:defRPr sz="758" kern="1200">
          <a:solidFill>
            <a:schemeClr val="tx1"/>
          </a:solidFill>
          <a:latin typeface="+mn-lt"/>
          <a:ea typeface="MS PGothic" pitchFamily="34" charset="-128"/>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fr-FR"/>
      </a:defPPr>
      <a:lvl1pPr marL="0" algn="l" defTabSz="495285" rtl="0" eaLnBrk="1" latinLnBrk="0" hangingPunct="1">
        <a:defRPr sz="1950" kern="1200">
          <a:solidFill>
            <a:schemeClr val="tx1"/>
          </a:solidFill>
          <a:latin typeface="+mn-lt"/>
          <a:ea typeface="+mn-ea"/>
          <a:cs typeface="+mn-cs"/>
        </a:defRPr>
      </a:lvl1pPr>
      <a:lvl2pPr marL="495285" algn="l" defTabSz="495285" rtl="0" eaLnBrk="1" latinLnBrk="0" hangingPunct="1">
        <a:defRPr sz="1950" kern="1200">
          <a:solidFill>
            <a:schemeClr val="tx1"/>
          </a:solidFill>
          <a:latin typeface="+mn-lt"/>
          <a:ea typeface="+mn-ea"/>
          <a:cs typeface="+mn-cs"/>
        </a:defRPr>
      </a:lvl2pPr>
      <a:lvl3pPr marL="990570" algn="l" defTabSz="495285" rtl="0" eaLnBrk="1" latinLnBrk="0" hangingPunct="1">
        <a:defRPr sz="1950" kern="1200">
          <a:solidFill>
            <a:schemeClr val="tx1"/>
          </a:solidFill>
          <a:latin typeface="+mn-lt"/>
          <a:ea typeface="+mn-ea"/>
          <a:cs typeface="+mn-cs"/>
        </a:defRPr>
      </a:lvl3pPr>
      <a:lvl4pPr marL="1485854" algn="l" defTabSz="495285" rtl="0" eaLnBrk="1" latinLnBrk="0" hangingPunct="1">
        <a:defRPr sz="1950" kern="1200">
          <a:solidFill>
            <a:schemeClr val="tx1"/>
          </a:solidFill>
          <a:latin typeface="+mn-lt"/>
          <a:ea typeface="+mn-ea"/>
          <a:cs typeface="+mn-cs"/>
        </a:defRPr>
      </a:lvl4pPr>
      <a:lvl5pPr marL="1981139" algn="l" defTabSz="495285" rtl="0" eaLnBrk="1" latinLnBrk="0" hangingPunct="1">
        <a:defRPr sz="1950" kern="1200">
          <a:solidFill>
            <a:schemeClr val="tx1"/>
          </a:solidFill>
          <a:latin typeface="+mn-lt"/>
          <a:ea typeface="+mn-ea"/>
          <a:cs typeface="+mn-cs"/>
        </a:defRPr>
      </a:lvl5pPr>
      <a:lvl6pPr marL="2476424" algn="l" defTabSz="495285" rtl="0" eaLnBrk="1" latinLnBrk="0" hangingPunct="1">
        <a:defRPr sz="1950" kern="1200">
          <a:solidFill>
            <a:schemeClr val="tx1"/>
          </a:solidFill>
          <a:latin typeface="+mn-lt"/>
          <a:ea typeface="+mn-ea"/>
          <a:cs typeface="+mn-cs"/>
        </a:defRPr>
      </a:lvl6pPr>
      <a:lvl7pPr marL="2971709" algn="l" defTabSz="495285" rtl="0" eaLnBrk="1" latinLnBrk="0" hangingPunct="1">
        <a:defRPr sz="1950" kern="1200">
          <a:solidFill>
            <a:schemeClr val="tx1"/>
          </a:solidFill>
          <a:latin typeface="+mn-lt"/>
          <a:ea typeface="+mn-ea"/>
          <a:cs typeface="+mn-cs"/>
        </a:defRPr>
      </a:lvl7pPr>
      <a:lvl8pPr marL="3466993" algn="l" defTabSz="495285" rtl="0" eaLnBrk="1" latinLnBrk="0" hangingPunct="1">
        <a:defRPr sz="1950" kern="1200">
          <a:solidFill>
            <a:schemeClr val="tx1"/>
          </a:solidFill>
          <a:latin typeface="+mn-lt"/>
          <a:ea typeface="+mn-ea"/>
          <a:cs typeface="+mn-cs"/>
        </a:defRPr>
      </a:lvl8pPr>
      <a:lvl9pPr marL="3962278" algn="l" defTabSz="49528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A4CA8-7775-4CF4-9582-2CCE2D07D08E}"/>
              </a:ext>
            </a:extLst>
          </p:cNvPr>
          <p:cNvSpPr>
            <a:spLocks noGrp="1"/>
          </p:cNvSpPr>
          <p:nvPr>
            <p:ph type="ctrTitle" sz="quarter"/>
          </p:nvPr>
        </p:nvSpPr>
        <p:spPr>
          <a:xfrm>
            <a:off x="5055221" y="2641675"/>
            <a:ext cx="4722315" cy="294302"/>
          </a:xfrm>
        </p:spPr>
        <p:txBody>
          <a:bodyPr/>
          <a:lstStyle/>
          <a:p>
            <a:r>
              <a:rPr lang="fr-FR" sz="1600" dirty="0">
                <a:solidFill>
                  <a:srgbClr val="000000"/>
                </a:solidFill>
              </a:rPr>
              <a:t>FNMF 25 02 2019 </a:t>
            </a:r>
          </a:p>
        </p:txBody>
      </p:sp>
      <p:sp>
        <p:nvSpPr>
          <p:cNvPr id="3" name="Sous-titre 2">
            <a:extLst>
              <a:ext uri="{FF2B5EF4-FFF2-40B4-BE49-F238E27FC236}">
                <a16:creationId xmlns:a16="http://schemas.microsoft.com/office/drawing/2014/main" id="{20ED05C6-4E24-48F5-9CE7-1D0C11E4CD22}"/>
              </a:ext>
            </a:extLst>
          </p:cNvPr>
          <p:cNvSpPr>
            <a:spLocks noGrp="1"/>
          </p:cNvSpPr>
          <p:nvPr>
            <p:ph type="subTitle" sz="quarter" idx="1"/>
          </p:nvPr>
        </p:nvSpPr>
        <p:spPr/>
        <p:txBody>
          <a:bodyPr/>
          <a:lstStyle/>
          <a:p>
            <a:r>
              <a:rPr lang="fr-FR" dirty="0"/>
              <a:t>Le Groupe VYV à l’International</a:t>
            </a:r>
          </a:p>
          <a:p>
            <a:r>
              <a:rPr lang="fr-FR" dirty="0"/>
              <a:t>Implantations en Europe</a:t>
            </a:r>
          </a:p>
          <a:p>
            <a:r>
              <a:rPr lang="fr-FR" dirty="0"/>
              <a:t>Focus sur le PORTUGAL</a:t>
            </a:r>
          </a:p>
        </p:txBody>
      </p:sp>
      <p:sp>
        <p:nvSpPr>
          <p:cNvPr id="4" name="ZoneTexte 3">
            <a:extLst>
              <a:ext uri="{FF2B5EF4-FFF2-40B4-BE49-F238E27FC236}">
                <a16:creationId xmlns:a16="http://schemas.microsoft.com/office/drawing/2014/main" id="{18299402-8C04-4DEC-8F67-A7BD174CF2C4}"/>
              </a:ext>
            </a:extLst>
          </p:cNvPr>
          <p:cNvSpPr txBox="1"/>
          <p:nvPr/>
        </p:nvSpPr>
        <p:spPr bwMode="auto">
          <a:xfrm>
            <a:off x="6609184" y="6237312"/>
            <a:ext cx="3096344"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endParaRPr lang="fr-FR" dirty="0">
              <a:latin typeface="Calibri" panose="020F0502020204030204" pitchFamily="34" charset="0"/>
            </a:endParaRPr>
          </a:p>
        </p:txBody>
      </p:sp>
      <p:sp>
        <p:nvSpPr>
          <p:cNvPr id="6" name="ZoneTexte 5">
            <a:extLst>
              <a:ext uri="{FF2B5EF4-FFF2-40B4-BE49-F238E27FC236}">
                <a16:creationId xmlns:a16="http://schemas.microsoft.com/office/drawing/2014/main" id="{04D63E73-EC03-47E9-9D1D-525A4B513F1C}"/>
              </a:ext>
            </a:extLst>
          </p:cNvPr>
          <p:cNvSpPr txBox="1"/>
          <p:nvPr/>
        </p:nvSpPr>
        <p:spPr bwMode="auto">
          <a:xfrm>
            <a:off x="6609184" y="6237312"/>
            <a:ext cx="309634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marL="177800" indent="-177800">
              <a:lnSpc>
                <a:spcPct val="85000"/>
              </a:lnSpc>
              <a:spcBef>
                <a:spcPts val="600"/>
              </a:spcBef>
              <a:spcAft>
                <a:spcPts val="0"/>
              </a:spcAft>
              <a:buClr>
                <a:schemeClr val="tx1"/>
              </a:buClr>
              <a:buFont typeface="Wingdings" pitchFamily="2" charset="2"/>
              <a:buChar char="§"/>
            </a:pPr>
            <a:endParaRPr lang="fr-FR" dirty="0">
              <a:latin typeface="Calibri" panose="020F0502020204030204" pitchFamily="34" charset="0"/>
            </a:endParaRPr>
          </a:p>
        </p:txBody>
      </p:sp>
      <p:sp>
        <p:nvSpPr>
          <p:cNvPr id="7" name="ZoneTexte 6">
            <a:extLst>
              <a:ext uri="{FF2B5EF4-FFF2-40B4-BE49-F238E27FC236}">
                <a16:creationId xmlns:a16="http://schemas.microsoft.com/office/drawing/2014/main" id="{C85965EF-5DE0-421F-9FCB-3CCE2B09813A}"/>
              </a:ext>
            </a:extLst>
          </p:cNvPr>
          <p:cNvSpPr txBox="1"/>
          <p:nvPr/>
        </p:nvSpPr>
        <p:spPr bwMode="auto">
          <a:xfrm>
            <a:off x="7981775" y="6141564"/>
            <a:ext cx="18002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dirty="0">
                <a:solidFill>
                  <a:schemeClr val="accent2">
                    <a:lumMod val="75000"/>
                  </a:schemeClr>
                </a:solidFill>
                <a:latin typeface="Calibri" panose="020F0502020204030204" pitchFamily="34" charset="0"/>
              </a:rPr>
              <a:t>Direction Internationale  </a:t>
            </a:r>
          </a:p>
          <a:p>
            <a:pPr>
              <a:lnSpc>
                <a:spcPct val="85000"/>
              </a:lnSpc>
              <a:spcBef>
                <a:spcPts val="600"/>
              </a:spcBef>
              <a:spcAft>
                <a:spcPts val="0"/>
              </a:spcAft>
              <a:buClr>
                <a:schemeClr val="tx1"/>
              </a:buClr>
            </a:pPr>
            <a:r>
              <a:rPr lang="fr-FR" dirty="0">
                <a:solidFill>
                  <a:schemeClr val="accent2">
                    <a:lumMod val="75000"/>
                  </a:schemeClr>
                </a:solidFill>
                <a:latin typeface="Calibri" panose="020F0502020204030204" pitchFamily="34" charset="0"/>
              </a:rPr>
              <a:t>Marie BLANCHARD</a:t>
            </a:r>
          </a:p>
        </p:txBody>
      </p:sp>
    </p:spTree>
    <p:extLst>
      <p:ext uri="{BB962C8B-B14F-4D97-AF65-F5344CB8AC3E}">
        <p14:creationId xmlns:p14="http://schemas.microsoft.com/office/powerpoint/2010/main" val="282412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6">
            <a:extLst>
              <a:ext uri="{FF2B5EF4-FFF2-40B4-BE49-F238E27FC236}">
                <a16:creationId xmlns:a16="http://schemas.microsoft.com/office/drawing/2014/main" id="{035C9868-2598-4280-9C53-0925F35101B2}"/>
              </a:ext>
            </a:extLst>
          </p:cNvPr>
          <p:cNvSpPr>
            <a:spLocks noGrp="1"/>
          </p:cNvSpPr>
          <p:nvPr>
            <p:ph idx="1"/>
          </p:nvPr>
        </p:nvSpPr>
        <p:spPr>
          <a:xfrm>
            <a:off x="848544" y="1700808"/>
            <a:ext cx="8628720" cy="3096344"/>
          </a:xfrm>
        </p:spPr>
        <p:txBody>
          <a:bodyPr/>
          <a:lstStyle/>
          <a:p>
            <a:pPr>
              <a:buClr>
                <a:srgbClr val="5D2884"/>
              </a:buClr>
            </a:pPr>
            <a:r>
              <a:rPr lang="fr-FR" sz="1400" kern="1200" dirty="0">
                <a:solidFill>
                  <a:srgbClr val="482684"/>
                </a:solidFill>
                <a:latin typeface="Arial" charset="0"/>
              </a:rPr>
              <a:t>Objectif : </a:t>
            </a:r>
            <a:r>
              <a:rPr lang="fr-FR" sz="1400" b="0" kern="1200" dirty="0">
                <a:solidFill>
                  <a:srgbClr val="482684"/>
                </a:solidFill>
                <a:latin typeface="Arial" charset="0"/>
              </a:rPr>
              <a:t>développer des </a:t>
            </a:r>
            <a:r>
              <a:rPr lang="fr-FR" sz="1400" kern="1200" dirty="0">
                <a:solidFill>
                  <a:srgbClr val="482684"/>
                </a:solidFill>
                <a:latin typeface="Arial" charset="0"/>
              </a:rPr>
              <a:t>couverture santé mutualistes solidaires sur le marché Portugais</a:t>
            </a:r>
            <a:r>
              <a:rPr lang="fr-FR" sz="1400" b="0" kern="1200" dirty="0">
                <a:solidFill>
                  <a:srgbClr val="482684"/>
                </a:solidFill>
                <a:latin typeface="Arial" charset="0"/>
              </a:rPr>
              <a:t>, dominé par les bancassureurs, qui pratiquent la sélection médicale à l’entrée et bon nombre d’exclusions </a:t>
            </a:r>
          </a:p>
          <a:p>
            <a:pPr>
              <a:buClr>
                <a:srgbClr val="5D2884"/>
              </a:buClr>
            </a:pPr>
            <a:endParaRPr lang="fr-FR" sz="1400" kern="1200" dirty="0">
              <a:solidFill>
                <a:srgbClr val="482684"/>
              </a:solidFill>
              <a:latin typeface="Arial" charset="0"/>
            </a:endParaRPr>
          </a:p>
          <a:p>
            <a:pPr>
              <a:buClr>
                <a:srgbClr val="5D2884"/>
              </a:buClr>
            </a:pPr>
            <a:r>
              <a:rPr lang="fr-FR" sz="1400" b="0" kern="1200" dirty="0">
                <a:solidFill>
                  <a:srgbClr val="482684"/>
                </a:solidFill>
                <a:latin typeface="Arial" charset="0"/>
              </a:rPr>
              <a:t>Contrairement aux opérateurs Portugais</a:t>
            </a:r>
            <a:r>
              <a:rPr lang="fr-FR" sz="1400" kern="1200" dirty="0">
                <a:solidFill>
                  <a:srgbClr val="482684"/>
                </a:solidFill>
                <a:latin typeface="Arial" charset="0"/>
              </a:rPr>
              <a:t>, les couvertures santé MGEN ne comporten</a:t>
            </a:r>
            <a:r>
              <a:rPr lang="fr-FR" sz="1600" dirty="0">
                <a:solidFill>
                  <a:schemeClr val="bg1">
                    <a:lumMod val="50000"/>
                  </a:schemeClr>
                </a:solidFill>
                <a:latin typeface="Arial" panose="020B0604020202020204" pitchFamily="34" charset="0"/>
                <a:ea typeface="ＭＳ Ｐゴシック"/>
                <a:cs typeface="Arial" panose="020B0604020202020204" pitchFamily="34" charset="0"/>
              </a:rPr>
              <a:t>t </a:t>
            </a:r>
          </a:p>
          <a:p>
            <a:pPr marL="584200" lvl="1" indent="-342900"/>
            <a:r>
              <a:rPr lang="fr-FR" b="1" dirty="0">
                <a:latin typeface="Arial" panose="020B0604020202020204" pitchFamily="34" charset="0"/>
                <a:ea typeface="ＭＳ Ｐゴシック"/>
                <a:cs typeface="Arial" panose="020B0604020202020204" pitchFamily="34" charset="0"/>
              </a:rPr>
              <a:t>Pas de questionnaire médical </a:t>
            </a:r>
            <a:r>
              <a:rPr lang="fr-FR" dirty="0">
                <a:latin typeface="Arial" panose="020B0604020202020204" pitchFamily="34" charset="0"/>
                <a:ea typeface="ＭＳ Ｐゴシック"/>
                <a:cs typeface="Arial" panose="020B0604020202020204" pitchFamily="34" charset="0"/>
              </a:rPr>
              <a:t>à l’entrée </a:t>
            </a:r>
          </a:p>
          <a:p>
            <a:pPr marL="584200" lvl="1" indent="-342900"/>
            <a:r>
              <a:rPr lang="fr-FR" b="1" dirty="0">
                <a:latin typeface="Arial" panose="020B0604020202020204" pitchFamily="34" charset="0"/>
                <a:ea typeface="ＭＳ Ｐゴシック"/>
                <a:cs typeface="Arial" panose="020B0604020202020204" pitchFamily="34" charset="0"/>
              </a:rPr>
              <a:t>Pas d’exclusion pour pathologies préexistantes</a:t>
            </a:r>
          </a:p>
          <a:p>
            <a:pPr marL="584200" lvl="1" indent="-342900"/>
            <a:r>
              <a:rPr lang="fr-FR" b="1" dirty="0">
                <a:latin typeface="Arial" panose="020B0604020202020204" pitchFamily="34" charset="0"/>
                <a:ea typeface="ＭＳ Ｐゴシック"/>
                <a:cs typeface="Arial" panose="020B0604020202020204" pitchFamily="34" charset="0"/>
              </a:rPr>
              <a:t>Pas d’exclusion de certaines pathologies graves </a:t>
            </a:r>
            <a:r>
              <a:rPr lang="fr-FR" dirty="0">
                <a:latin typeface="Arial" panose="020B0604020202020204" pitchFamily="34" charset="0"/>
                <a:ea typeface="ＭＳ Ｐゴシック"/>
                <a:cs typeface="Arial" panose="020B0604020202020204" pitchFamily="34" charset="0"/>
              </a:rPr>
              <a:t>comme le cancer ou le VIH</a:t>
            </a:r>
          </a:p>
          <a:p>
            <a:pPr marL="584200" lvl="1" indent="-342900"/>
            <a:r>
              <a:rPr lang="fr-FR" b="1" dirty="0">
                <a:latin typeface="Arial" panose="020B0604020202020204" pitchFamily="34" charset="0"/>
                <a:ea typeface="ＭＳ Ｐゴシック"/>
                <a:cs typeface="Arial" panose="020B0604020202020204" pitchFamily="34" charset="0"/>
              </a:rPr>
              <a:t>Pas d’exclusion de la maternité</a:t>
            </a:r>
          </a:p>
          <a:p>
            <a:pPr marL="584200" lvl="1" indent="-342900"/>
            <a:r>
              <a:rPr lang="fr-FR" b="1" dirty="0">
                <a:latin typeface="Arial" panose="020B0604020202020204" pitchFamily="34" charset="0"/>
                <a:ea typeface="ＭＳ Ｐゴシック"/>
                <a:cs typeface="Arial" panose="020B0604020202020204" pitchFamily="34" charset="0"/>
              </a:rPr>
              <a:t>Des délais d’attente réduits </a:t>
            </a:r>
            <a:r>
              <a:rPr lang="fr-FR" dirty="0">
                <a:latin typeface="Arial" panose="020B0604020202020204" pitchFamily="34" charset="0"/>
                <a:ea typeface="ＭＳ Ｐゴシック"/>
                <a:cs typeface="Arial" panose="020B0604020202020204" pitchFamily="34" charset="0"/>
              </a:rPr>
              <a:t>(Maternité : MGEN = 3 mois // Assureurs = 12 mois)</a:t>
            </a:r>
          </a:p>
          <a:p>
            <a:pPr marL="584200" lvl="1" indent="-342900"/>
            <a:r>
              <a:rPr lang="fr-FR" b="1" dirty="0">
                <a:latin typeface="Arial" panose="020B0604020202020204" pitchFamily="34" charset="0"/>
                <a:ea typeface="ＭＳ Ｐゴシック"/>
                <a:cs typeface="Arial" panose="020B0604020202020204" pitchFamily="34" charset="0"/>
              </a:rPr>
              <a:t>Pas de résiliation des contrats en fonction de la sinistralité individuelle</a:t>
            </a:r>
          </a:p>
          <a:p>
            <a:pPr marL="584200" lvl="1" indent="-342900"/>
            <a:r>
              <a:rPr lang="fr-FR" b="1" dirty="0">
                <a:latin typeface="Arial" panose="020B0604020202020204" pitchFamily="34" charset="0"/>
                <a:ea typeface="ＭＳ Ｐゴシック"/>
                <a:cs typeface="Arial" panose="020B0604020202020204" pitchFamily="34" charset="0"/>
              </a:rPr>
              <a:t>Pas de limite d’âge </a:t>
            </a:r>
          </a:p>
          <a:p>
            <a:pPr marL="584200" lvl="1" indent="-342900"/>
            <a:r>
              <a:rPr lang="fr-FR" b="1" dirty="0">
                <a:latin typeface="Arial" panose="020B0604020202020204" pitchFamily="34" charset="0"/>
                <a:ea typeface="ＭＳ Ｐゴシック"/>
                <a:cs typeface="Arial" panose="020B0604020202020204" pitchFamily="34" charset="0"/>
              </a:rPr>
              <a:t>Pas de tarification en fonction de la sinistralité de l’individu</a:t>
            </a:r>
          </a:p>
          <a:p>
            <a:pPr marL="241300" lvl="1" indent="0">
              <a:buNone/>
            </a:pPr>
            <a:endParaRPr lang="fr-FR" dirty="0">
              <a:solidFill>
                <a:schemeClr val="tx1"/>
              </a:solidFill>
              <a:latin typeface="Arial" panose="020B0604020202020204" pitchFamily="34" charset="0"/>
              <a:ea typeface="ＭＳ Ｐゴシック"/>
              <a:cs typeface="Arial" panose="020B0604020202020204" pitchFamily="34" charset="0"/>
            </a:endParaRPr>
          </a:p>
        </p:txBody>
      </p:sp>
      <p:pic>
        <p:nvPicPr>
          <p:cNvPr id="6" name="Imagem 22">
            <a:extLst>
              <a:ext uri="{FF2B5EF4-FFF2-40B4-BE49-F238E27FC236}">
                <a16:creationId xmlns:a16="http://schemas.microsoft.com/office/drawing/2014/main" id="{D9A29BA2-DCF6-4978-A8D4-397CC0E9F149}"/>
              </a:ext>
            </a:extLst>
          </p:cNvPr>
          <p:cNvPicPr>
            <a:picLocks noChangeAspect="1"/>
          </p:cNvPicPr>
          <p:nvPr/>
        </p:nvPicPr>
        <p:blipFill>
          <a:blip r:embed="rId2"/>
          <a:stretch>
            <a:fillRect/>
          </a:stretch>
        </p:blipFill>
        <p:spPr>
          <a:xfrm>
            <a:off x="344488" y="188640"/>
            <a:ext cx="1474792" cy="921271"/>
          </a:xfrm>
          <a:prstGeom prst="rect">
            <a:avLst/>
          </a:prstGeom>
        </p:spPr>
      </p:pic>
      <p:sp>
        <p:nvSpPr>
          <p:cNvPr id="7" name="Titre 3">
            <a:extLst>
              <a:ext uri="{FF2B5EF4-FFF2-40B4-BE49-F238E27FC236}">
                <a16:creationId xmlns:a16="http://schemas.microsoft.com/office/drawing/2014/main" id="{E80B676B-569F-4E9F-A493-21E40686FE9E}"/>
              </a:ext>
            </a:extLst>
          </p:cNvPr>
          <p:cNvSpPr>
            <a:spLocks noGrp="1"/>
          </p:cNvSpPr>
          <p:nvPr>
            <p:ph type="title"/>
          </p:nvPr>
        </p:nvSpPr>
        <p:spPr>
          <a:xfrm>
            <a:off x="2154930" y="291299"/>
            <a:ext cx="7406582" cy="522037"/>
          </a:xfrm>
        </p:spPr>
        <p:txBody>
          <a:bodyPr/>
          <a:lstStyle/>
          <a:p>
            <a:r>
              <a:rPr lang="fr-FR" dirty="0"/>
              <a:t>Pourquoi MGEN est différente des autres assureurs au Portugal ?</a:t>
            </a:r>
          </a:p>
        </p:txBody>
      </p:sp>
    </p:spTree>
    <p:extLst>
      <p:ext uri="{BB962C8B-B14F-4D97-AF65-F5344CB8AC3E}">
        <p14:creationId xmlns:p14="http://schemas.microsoft.com/office/powerpoint/2010/main" val="287643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1ED35DF-AB6A-4C9B-9CEF-6CC84BE25120}"/>
              </a:ext>
            </a:extLst>
          </p:cNvPr>
          <p:cNvPicPr>
            <a:picLocks noChangeAspect="1"/>
          </p:cNvPicPr>
          <p:nvPr/>
        </p:nvPicPr>
        <p:blipFill>
          <a:blip r:embed="rId2"/>
          <a:stretch>
            <a:fillRect/>
          </a:stretch>
        </p:blipFill>
        <p:spPr>
          <a:xfrm>
            <a:off x="832093" y="557967"/>
            <a:ext cx="1474792" cy="921271"/>
          </a:xfrm>
          <a:prstGeom prst="rect">
            <a:avLst/>
          </a:prstGeom>
        </p:spPr>
      </p:pic>
      <p:sp>
        <p:nvSpPr>
          <p:cNvPr id="14" name="Point">
            <a:extLst>
              <a:ext uri="{FF2B5EF4-FFF2-40B4-BE49-F238E27FC236}">
                <a16:creationId xmlns:a16="http://schemas.microsoft.com/office/drawing/2014/main" id="{B0FAF98D-11A1-4D5C-AD6A-BF5832E76D2B}"/>
              </a:ext>
            </a:extLst>
          </p:cNvPr>
          <p:cNvSpPr/>
          <p:nvPr/>
        </p:nvSpPr>
        <p:spPr>
          <a:xfrm>
            <a:off x="1141028" y="3888854"/>
            <a:ext cx="188217" cy="188218"/>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rgbClr val="90C226"/>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srgbClr val="90C226"/>
              </a:solidFill>
              <a:latin typeface="Calibri"/>
              <a:ea typeface="Calibri"/>
              <a:cs typeface="Calibri"/>
              <a:sym typeface="Calibri"/>
            </a:endParaRPr>
          </a:p>
        </p:txBody>
      </p:sp>
      <p:sp>
        <p:nvSpPr>
          <p:cNvPr id="15" name="Point">
            <a:extLst>
              <a:ext uri="{FF2B5EF4-FFF2-40B4-BE49-F238E27FC236}">
                <a16:creationId xmlns:a16="http://schemas.microsoft.com/office/drawing/2014/main" id="{A2E4C037-C1A4-4656-BB6B-437D14CF23F0}"/>
              </a:ext>
            </a:extLst>
          </p:cNvPr>
          <p:cNvSpPr/>
          <p:nvPr/>
        </p:nvSpPr>
        <p:spPr>
          <a:xfrm>
            <a:off x="1141028" y="3312790"/>
            <a:ext cx="188217" cy="188218"/>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rgbClr val="90C226"/>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srgbClr val="90C226"/>
              </a:solidFill>
              <a:latin typeface="Calibri"/>
              <a:ea typeface="Calibri"/>
              <a:cs typeface="Calibri"/>
              <a:sym typeface="Calibri"/>
            </a:endParaRPr>
          </a:p>
        </p:txBody>
      </p:sp>
      <p:sp>
        <p:nvSpPr>
          <p:cNvPr id="16" name="Point">
            <a:extLst>
              <a:ext uri="{FF2B5EF4-FFF2-40B4-BE49-F238E27FC236}">
                <a16:creationId xmlns:a16="http://schemas.microsoft.com/office/drawing/2014/main" id="{FAAEB7BA-160C-441A-B2CB-F5B11058073F}"/>
              </a:ext>
            </a:extLst>
          </p:cNvPr>
          <p:cNvSpPr/>
          <p:nvPr/>
        </p:nvSpPr>
        <p:spPr>
          <a:xfrm>
            <a:off x="1141028" y="2808734"/>
            <a:ext cx="188217" cy="188218"/>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rgbClr val="90C226"/>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srgbClr val="90C226"/>
              </a:solidFill>
              <a:latin typeface="Calibri"/>
              <a:ea typeface="Calibri"/>
              <a:cs typeface="Calibri"/>
              <a:sym typeface="Calibri"/>
            </a:endParaRPr>
          </a:p>
        </p:txBody>
      </p:sp>
      <p:sp>
        <p:nvSpPr>
          <p:cNvPr id="26" name="TextBox 32">
            <a:extLst>
              <a:ext uri="{FF2B5EF4-FFF2-40B4-BE49-F238E27FC236}">
                <a16:creationId xmlns:a16="http://schemas.microsoft.com/office/drawing/2014/main" id="{EB7EE5ED-0F07-4BD3-8F04-AEE1974D0BC8}"/>
              </a:ext>
            </a:extLst>
          </p:cNvPr>
          <p:cNvSpPr txBox="1"/>
          <p:nvPr/>
        </p:nvSpPr>
        <p:spPr>
          <a:xfrm>
            <a:off x="1487882" y="1507665"/>
            <a:ext cx="2155560" cy="409167"/>
          </a:xfrm>
          <a:prstGeom prst="rect">
            <a:avLst/>
          </a:prstGeom>
          <a:noFill/>
        </p:spPr>
        <p:txBody>
          <a:bodyPr wrap="none" lIns="58500" tIns="29250" rIns="58500" bIns="29250" rtlCol="0" anchor="t">
            <a:spAutoFit/>
          </a:bodyPr>
          <a:lstStyle/>
          <a:p>
            <a:pPr defTabSz="371475" fontAlgn="auto">
              <a:spcBef>
                <a:spcPts val="0"/>
              </a:spcBef>
              <a:spcAft>
                <a:spcPts val="0"/>
              </a:spcAft>
            </a:pPr>
            <a:r>
              <a:rPr lang="pt-PT" sz="2275" b="1" dirty="0">
                <a:solidFill>
                  <a:srgbClr val="90C226"/>
                </a:solidFill>
                <a:latin typeface="Trebuchet MS" panose="020B0603020202020204"/>
              </a:rPr>
              <a:t>Mutuelle </a:t>
            </a:r>
            <a:r>
              <a:rPr lang="pt-PT" sz="2275" b="1" dirty="0" err="1">
                <a:solidFill>
                  <a:srgbClr val="90C226"/>
                </a:solidFill>
                <a:latin typeface="Trebuchet MS" panose="020B0603020202020204"/>
              </a:rPr>
              <a:t>Santé</a:t>
            </a:r>
            <a:endParaRPr lang="pt-PT" sz="2275" b="1" dirty="0">
              <a:solidFill>
                <a:srgbClr val="90C226"/>
              </a:solidFill>
              <a:latin typeface="Trebuchet MS" panose="020B0603020202020204"/>
            </a:endParaRPr>
          </a:p>
        </p:txBody>
      </p:sp>
      <p:sp>
        <p:nvSpPr>
          <p:cNvPr id="28" name="TextBox 35">
            <a:extLst>
              <a:ext uri="{FF2B5EF4-FFF2-40B4-BE49-F238E27FC236}">
                <a16:creationId xmlns:a16="http://schemas.microsoft.com/office/drawing/2014/main" id="{ABDD9FFD-DFE0-490D-AC6E-D59CDC4A38C1}"/>
              </a:ext>
            </a:extLst>
          </p:cNvPr>
          <p:cNvSpPr txBox="1"/>
          <p:nvPr/>
        </p:nvSpPr>
        <p:spPr>
          <a:xfrm>
            <a:off x="5902806" y="2276872"/>
            <a:ext cx="3665138" cy="2893100"/>
          </a:xfrm>
          <a:prstGeom prst="rect">
            <a:avLst/>
          </a:prstGeom>
          <a:noFill/>
        </p:spPr>
        <p:txBody>
          <a:bodyPr wrap="square" rtlCol="0">
            <a:spAutoFit/>
          </a:bodyPr>
          <a:lstStyle/>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Société de capitaux</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Risque transféré à l’assureur</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err="1">
                <a:solidFill>
                  <a:prstClr val="black"/>
                </a:solidFill>
                <a:latin typeface="Trebuchet MS" panose="020B0603020202020204"/>
                <a:ea typeface="Roboto Light" panose="02000000000000000000" pitchFamily="2" charset="0"/>
              </a:rPr>
              <a:t>Motivation</a:t>
            </a:r>
            <a:r>
              <a:rPr lang="pt-PT" sz="1400" dirty="0">
                <a:solidFill>
                  <a:prstClr val="black"/>
                </a:solidFill>
                <a:latin typeface="Trebuchet MS" panose="020B0603020202020204"/>
                <a:ea typeface="Roboto Light" panose="02000000000000000000" pitchFamily="2" charset="0"/>
              </a:rPr>
              <a:t> </a:t>
            </a:r>
            <a:r>
              <a:rPr lang="pt-PT" sz="1400" dirty="0" err="1">
                <a:solidFill>
                  <a:prstClr val="black"/>
                </a:solidFill>
                <a:latin typeface="Trebuchet MS" panose="020B0603020202020204"/>
                <a:ea typeface="Roboto Light" panose="02000000000000000000" pitchFamily="2" charset="0"/>
              </a:rPr>
              <a:t>lucrative</a:t>
            </a:r>
            <a:r>
              <a:rPr lang="pt-PT" sz="1400" dirty="0">
                <a:solidFill>
                  <a:prstClr val="black"/>
                </a:solidFill>
                <a:latin typeface="Trebuchet MS" panose="020B0603020202020204"/>
                <a:ea typeface="Roboto Light" panose="02000000000000000000" pitchFamily="2" charset="0"/>
              </a:rPr>
              <a:t> / </a:t>
            </a:r>
            <a:r>
              <a:rPr lang="pt-PT" sz="1400" dirty="0" err="1">
                <a:solidFill>
                  <a:prstClr val="black"/>
                </a:solidFill>
                <a:latin typeface="Trebuchet MS" panose="020B0603020202020204"/>
                <a:ea typeface="Roboto Light" panose="02000000000000000000" pitchFamily="2" charset="0"/>
              </a:rPr>
              <a:t>sélection</a:t>
            </a:r>
            <a:r>
              <a:rPr lang="pt-PT" sz="1400" dirty="0">
                <a:solidFill>
                  <a:prstClr val="black"/>
                </a:solidFill>
                <a:latin typeface="Trebuchet MS" panose="020B0603020202020204"/>
                <a:ea typeface="Roboto Light" panose="02000000000000000000" pitchFamily="2" charset="0"/>
              </a:rPr>
              <a:t> </a:t>
            </a:r>
            <a:r>
              <a:rPr lang="pt-PT" sz="1400" dirty="0" err="1">
                <a:solidFill>
                  <a:prstClr val="black"/>
                </a:solidFill>
                <a:latin typeface="Trebuchet MS" panose="020B0603020202020204"/>
                <a:ea typeface="Roboto Light" panose="02000000000000000000" pitchFamily="2" charset="0"/>
              </a:rPr>
              <a:t>du</a:t>
            </a:r>
            <a:r>
              <a:rPr lang="pt-PT" sz="1400" dirty="0">
                <a:solidFill>
                  <a:prstClr val="black"/>
                </a:solidFill>
                <a:latin typeface="Trebuchet MS" panose="020B0603020202020204"/>
                <a:ea typeface="Roboto Light" panose="02000000000000000000" pitchFamily="2" charset="0"/>
              </a:rPr>
              <a:t> risque</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Actionnaires à rémunérer </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Soumis aux nombreux mouvements de M&amp;A au Portugal</a:t>
            </a:r>
          </a:p>
          <a:p>
            <a:pPr algn="ctr"/>
            <a:endParaRPr lang="pt-PT" sz="1400" dirty="0">
              <a:ea typeface="Roboto Light" panose="02000000000000000000" pitchFamily="2" charset="0"/>
            </a:endParaRPr>
          </a:p>
          <a:p>
            <a:endParaRPr lang="pt-PT" sz="1400" dirty="0">
              <a:ea typeface="Roboto Light" panose="02000000000000000000" pitchFamily="2" charset="0"/>
            </a:endParaRPr>
          </a:p>
        </p:txBody>
      </p:sp>
      <p:sp>
        <p:nvSpPr>
          <p:cNvPr id="29" name="Point">
            <a:extLst>
              <a:ext uri="{FF2B5EF4-FFF2-40B4-BE49-F238E27FC236}">
                <a16:creationId xmlns:a16="http://schemas.microsoft.com/office/drawing/2014/main" id="{A336629B-A63F-4A60-835D-71C0C1AB63AB}"/>
              </a:ext>
            </a:extLst>
          </p:cNvPr>
          <p:cNvSpPr/>
          <p:nvPr/>
        </p:nvSpPr>
        <p:spPr>
          <a:xfrm>
            <a:off x="5667209" y="2724226"/>
            <a:ext cx="190611" cy="187632"/>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rgbClr val="FF0000"/>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30" name="Point">
            <a:extLst>
              <a:ext uri="{FF2B5EF4-FFF2-40B4-BE49-F238E27FC236}">
                <a16:creationId xmlns:a16="http://schemas.microsoft.com/office/drawing/2014/main" id="{0BB8FD7C-AE95-4980-AC15-E080CF91E9EF}"/>
              </a:ext>
            </a:extLst>
          </p:cNvPr>
          <p:cNvSpPr/>
          <p:nvPr/>
        </p:nvSpPr>
        <p:spPr>
          <a:xfrm>
            <a:off x="5667208" y="3169360"/>
            <a:ext cx="190611" cy="187632"/>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rgbClr val="FF0000"/>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31" name="TextBox 41">
            <a:extLst>
              <a:ext uri="{FF2B5EF4-FFF2-40B4-BE49-F238E27FC236}">
                <a16:creationId xmlns:a16="http://schemas.microsoft.com/office/drawing/2014/main" id="{A04605B0-A97F-4C0F-AFA9-42780770E9E6}"/>
              </a:ext>
            </a:extLst>
          </p:cNvPr>
          <p:cNvSpPr txBox="1"/>
          <p:nvPr/>
        </p:nvSpPr>
        <p:spPr>
          <a:xfrm>
            <a:off x="5745088" y="1482688"/>
            <a:ext cx="3665139" cy="409167"/>
          </a:xfrm>
          <a:prstGeom prst="rect">
            <a:avLst/>
          </a:prstGeom>
          <a:noFill/>
        </p:spPr>
        <p:txBody>
          <a:bodyPr wrap="none" lIns="58500" tIns="29250" rIns="58500" bIns="29250" rtlCol="0" anchor="t">
            <a:spAutoFit/>
          </a:bodyPr>
          <a:lstStyle/>
          <a:p>
            <a:pPr defTabSz="371475" fontAlgn="auto">
              <a:spcBef>
                <a:spcPts val="0"/>
              </a:spcBef>
              <a:spcAft>
                <a:spcPts val="0"/>
              </a:spcAft>
            </a:pPr>
            <a:r>
              <a:rPr lang="pt-PT" sz="2275" b="1" dirty="0">
                <a:solidFill>
                  <a:schemeClr val="bg1">
                    <a:lumMod val="50000"/>
                  </a:schemeClr>
                </a:solidFill>
                <a:latin typeface="Trebuchet MS" panose="020B0603020202020204"/>
              </a:rPr>
              <a:t>Assureurs TRADITIONNELS</a:t>
            </a:r>
          </a:p>
        </p:txBody>
      </p:sp>
      <p:sp>
        <p:nvSpPr>
          <p:cNvPr id="32" name="Point">
            <a:extLst>
              <a:ext uri="{FF2B5EF4-FFF2-40B4-BE49-F238E27FC236}">
                <a16:creationId xmlns:a16="http://schemas.microsoft.com/office/drawing/2014/main" id="{77AB5CDF-6EBA-4051-A62E-F745E92E126F}"/>
              </a:ext>
            </a:extLst>
          </p:cNvPr>
          <p:cNvSpPr/>
          <p:nvPr/>
        </p:nvSpPr>
        <p:spPr>
          <a:xfrm>
            <a:off x="5676245" y="2349466"/>
            <a:ext cx="190611" cy="187632"/>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rgbClr val="FF0000"/>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33" name="Point">
            <a:extLst>
              <a:ext uri="{FF2B5EF4-FFF2-40B4-BE49-F238E27FC236}">
                <a16:creationId xmlns:a16="http://schemas.microsoft.com/office/drawing/2014/main" id="{B2441B86-5B1F-468F-8F60-47751DE0FE77}"/>
              </a:ext>
            </a:extLst>
          </p:cNvPr>
          <p:cNvSpPr txBox="1"/>
          <p:nvPr/>
        </p:nvSpPr>
        <p:spPr>
          <a:xfrm>
            <a:off x="1615244" y="2339307"/>
            <a:ext cx="3337755" cy="3323987"/>
          </a:xfrm>
          <a:prstGeom prst="rect">
            <a:avLst/>
          </a:prstGeom>
          <a:noFill/>
        </p:spPr>
        <p:txBody>
          <a:bodyPr wrap="square" rtlCol="0">
            <a:spAutoFit/>
          </a:bodyPr>
          <a:lstStyle/>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Société de personnes</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Risque partagé entre les membres</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Sans but lucratif / solidarité (pas de sélection)</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Représentants des Adhérents</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r>
              <a:rPr lang="pt-PT" sz="1400" dirty="0">
                <a:solidFill>
                  <a:prstClr val="black"/>
                </a:solidFill>
                <a:latin typeface="Trebuchet MS" panose="020B0603020202020204"/>
                <a:ea typeface="Roboto Light" panose="02000000000000000000" pitchFamily="2" charset="0"/>
              </a:rPr>
              <a:t>Incessible (Appartenant à ses Membres, la Mutuelle ne peut être ni vendue ni achetée) </a:t>
            </a: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a:p>
            <a:pPr defTabSz="371475" fontAlgn="auto">
              <a:spcBef>
                <a:spcPts val="0"/>
              </a:spcBef>
              <a:spcAft>
                <a:spcPts val="0"/>
              </a:spcAft>
            </a:pPr>
            <a:endParaRPr lang="pt-PT" sz="1400" dirty="0">
              <a:solidFill>
                <a:prstClr val="black"/>
              </a:solidFill>
              <a:latin typeface="Trebuchet MS" panose="020B0603020202020204"/>
              <a:ea typeface="Roboto Light" panose="02000000000000000000" pitchFamily="2" charset="0"/>
            </a:endParaRPr>
          </a:p>
        </p:txBody>
      </p:sp>
      <p:sp>
        <p:nvSpPr>
          <p:cNvPr id="36" name="Title 1">
            <a:extLst>
              <a:ext uri="{FF2B5EF4-FFF2-40B4-BE49-F238E27FC236}">
                <a16:creationId xmlns:a16="http://schemas.microsoft.com/office/drawing/2014/main" id="{6BE7ADF7-6382-49F0-9083-D3601D300176}"/>
              </a:ext>
            </a:extLst>
          </p:cNvPr>
          <p:cNvSpPr txBox="1">
            <a:spLocks/>
          </p:cNvSpPr>
          <p:nvPr/>
        </p:nvSpPr>
        <p:spPr>
          <a:xfrm>
            <a:off x="2836143" y="619767"/>
            <a:ext cx="5717257" cy="698579"/>
          </a:xfrm>
          <a:prstGeom prst="rect">
            <a:avLst/>
          </a:prstGeom>
        </p:spPr>
        <p:txBody>
          <a:bodyPr vert="horz" lIns="74295" tIns="37148" rIns="74295" bIns="37148"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fr-BE" sz="2400" b="1" dirty="0">
                <a:solidFill>
                  <a:srgbClr val="7030A0"/>
                </a:solidFill>
                <a:latin typeface="Calibri" panose="020F0502020204030204" pitchFamily="34" charset="0"/>
              </a:rPr>
              <a:t>Pourquoi MGEN est différente au Portugal ?</a:t>
            </a:r>
            <a:endParaRPr lang="pt-PT" sz="2400" b="1" dirty="0">
              <a:solidFill>
                <a:srgbClr val="7030A0"/>
              </a:solidFill>
              <a:latin typeface="Calibri" panose="020F0502020204030204" pitchFamily="34" charset="0"/>
            </a:endParaRPr>
          </a:p>
        </p:txBody>
      </p:sp>
      <p:sp>
        <p:nvSpPr>
          <p:cNvPr id="17" name="Point">
            <a:extLst>
              <a:ext uri="{FF2B5EF4-FFF2-40B4-BE49-F238E27FC236}">
                <a16:creationId xmlns:a16="http://schemas.microsoft.com/office/drawing/2014/main" id="{3FC07C1D-5B56-425F-89E2-C2C046294652}"/>
              </a:ext>
            </a:extLst>
          </p:cNvPr>
          <p:cNvSpPr/>
          <p:nvPr/>
        </p:nvSpPr>
        <p:spPr>
          <a:xfrm>
            <a:off x="1136576" y="2348880"/>
            <a:ext cx="188217" cy="188218"/>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rgbClr val="90C226"/>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srgbClr val="90C226"/>
              </a:solidFill>
              <a:latin typeface="Calibri"/>
              <a:ea typeface="Calibri"/>
              <a:cs typeface="Calibri"/>
              <a:sym typeface="Calibri"/>
            </a:endParaRPr>
          </a:p>
        </p:txBody>
      </p:sp>
      <p:sp>
        <p:nvSpPr>
          <p:cNvPr id="18" name="Point">
            <a:extLst>
              <a:ext uri="{FF2B5EF4-FFF2-40B4-BE49-F238E27FC236}">
                <a16:creationId xmlns:a16="http://schemas.microsoft.com/office/drawing/2014/main" id="{4FF4DDCD-AFFF-4580-93B6-C417472776D2}"/>
              </a:ext>
            </a:extLst>
          </p:cNvPr>
          <p:cNvSpPr/>
          <p:nvPr/>
        </p:nvSpPr>
        <p:spPr>
          <a:xfrm>
            <a:off x="5676245" y="3817432"/>
            <a:ext cx="190611" cy="187632"/>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rgbClr val="FF0000"/>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19" name="Point">
            <a:extLst>
              <a:ext uri="{FF2B5EF4-FFF2-40B4-BE49-F238E27FC236}">
                <a16:creationId xmlns:a16="http://schemas.microsoft.com/office/drawing/2014/main" id="{F4E1B042-1FF7-492A-B343-54B6C0925797}"/>
              </a:ext>
            </a:extLst>
          </p:cNvPr>
          <p:cNvSpPr/>
          <p:nvPr/>
        </p:nvSpPr>
        <p:spPr>
          <a:xfrm>
            <a:off x="1136576" y="4345143"/>
            <a:ext cx="188217" cy="188218"/>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rgbClr val="90C226"/>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srgbClr val="90C226"/>
              </a:solidFill>
              <a:latin typeface="Calibri"/>
              <a:ea typeface="Calibri"/>
              <a:cs typeface="Calibri"/>
              <a:sym typeface="Calibri"/>
            </a:endParaRPr>
          </a:p>
        </p:txBody>
      </p:sp>
      <p:sp>
        <p:nvSpPr>
          <p:cNvPr id="20" name="Point">
            <a:extLst>
              <a:ext uri="{FF2B5EF4-FFF2-40B4-BE49-F238E27FC236}">
                <a16:creationId xmlns:a16="http://schemas.microsoft.com/office/drawing/2014/main" id="{B22EF0DB-61A3-42F8-8E75-C87A7A112D8D}"/>
              </a:ext>
            </a:extLst>
          </p:cNvPr>
          <p:cNvSpPr/>
          <p:nvPr/>
        </p:nvSpPr>
        <p:spPr>
          <a:xfrm>
            <a:off x="5649782" y="4255584"/>
            <a:ext cx="190611" cy="187632"/>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rgbClr val="FF0000"/>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21" name="Flèche : bas 20">
            <a:extLst>
              <a:ext uri="{FF2B5EF4-FFF2-40B4-BE49-F238E27FC236}">
                <a16:creationId xmlns:a16="http://schemas.microsoft.com/office/drawing/2014/main" id="{BD3F05E2-D2A3-4931-97D2-563639637F11}"/>
              </a:ext>
            </a:extLst>
          </p:cNvPr>
          <p:cNvSpPr/>
          <p:nvPr/>
        </p:nvSpPr>
        <p:spPr>
          <a:xfrm>
            <a:off x="2757124" y="5104154"/>
            <a:ext cx="493838" cy="293615"/>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AE0C3988-A435-471C-9A0C-887E575CA8A3}"/>
              </a:ext>
            </a:extLst>
          </p:cNvPr>
          <p:cNvSpPr txBox="1"/>
          <p:nvPr/>
        </p:nvSpPr>
        <p:spPr>
          <a:xfrm>
            <a:off x="737909" y="5302369"/>
            <a:ext cx="4790114" cy="430887"/>
          </a:xfrm>
          <a:prstGeom prst="rect">
            <a:avLst/>
          </a:prstGeom>
          <a:noFill/>
        </p:spPr>
        <p:txBody>
          <a:bodyPr wrap="square" rtlCol="0">
            <a:spAutoFit/>
          </a:bodyPr>
          <a:lstStyle/>
          <a:p>
            <a:r>
              <a:rPr lang="fr-FR" sz="2200" b="1" dirty="0">
                <a:solidFill>
                  <a:srgbClr val="009900"/>
                </a:solidFill>
                <a:latin typeface="+mj-lt"/>
              </a:rPr>
              <a:t>MGEN = Entrepreneur de la Solidarité </a:t>
            </a:r>
          </a:p>
        </p:txBody>
      </p:sp>
    </p:spTree>
    <p:extLst>
      <p:ext uri="{BB962C8B-B14F-4D97-AF65-F5344CB8AC3E}">
        <p14:creationId xmlns:p14="http://schemas.microsoft.com/office/powerpoint/2010/main" val="20983968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6" grpId="0"/>
      <p:bldP spid="28" grpId="0"/>
      <p:bldP spid="29" grpId="0" animBg="1"/>
      <p:bldP spid="30" grpId="0" animBg="1"/>
      <p:bldP spid="31" grpId="0"/>
      <p:bldP spid="32" grpId="0" animBg="1"/>
      <p:bldP spid="33" grpId="0"/>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B9CB96F-6133-4A0D-88F5-026F8A5686A7}"/>
              </a:ext>
            </a:extLst>
          </p:cNvPr>
          <p:cNvPicPr>
            <a:picLocks noChangeAspect="1"/>
          </p:cNvPicPr>
          <p:nvPr/>
        </p:nvPicPr>
        <p:blipFill>
          <a:blip r:embed="rId2"/>
          <a:stretch>
            <a:fillRect/>
          </a:stretch>
        </p:blipFill>
        <p:spPr>
          <a:xfrm>
            <a:off x="2279256" y="2346185"/>
            <a:ext cx="496326" cy="496862"/>
          </a:xfrm>
          <a:prstGeom prst="rect">
            <a:avLst/>
          </a:prstGeom>
        </p:spPr>
      </p:pic>
      <p:pic>
        <p:nvPicPr>
          <p:cNvPr id="11" name="Image 10">
            <a:extLst>
              <a:ext uri="{FF2B5EF4-FFF2-40B4-BE49-F238E27FC236}">
                <a16:creationId xmlns:a16="http://schemas.microsoft.com/office/drawing/2014/main" id="{819158E3-8361-4B4C-90B4-56C4C178FBFD}"/>
              </a:ext>
            </a:extLst>
          </p:cNvPr>
          <p:cNvPicPr>
            <a:picLocks noChangeAspect="1"/>
          </p:cNvPicPr>
          <p:nvPr/>
        </p:nvPicPr>
        <p:blipFill>
          <a:blip r:embed="rId3"/>
          <a:stretch>
            <a:fillRect/>
          </a:stretch>
        </p:blipFill>
        <p:spPr>
          <a:xfrm>
            <a:off x="2823200" y="2323757"/>
            <a:ext cx="486279" cy="496863"/>
          </a:xfrm>
          <a:prstGeom prst="rect">
            <a:avLst/>
          </a:prstGeom>
        </p:spPr>
      </p:pic>
      <p:sp>
        <p:nvSpPr>
          <p:cNvPr id="12" name="ZoneTexte 11">
            <a:extLst>
              <a:ext uri="{FF2B5EF4-FFF2-40B4-BE49-F238E27FC236}">
                <a16:creationId xmlns:a16="http://schemas.microsoft.com/office/drawing/2014/main" id="{97181DAD-D9D4-423F-A491-AC3BDB9CABB1}"/>
              </a:ext>
            </a:extLst>
          </p:cNvPr>
          <p:cNvSpPr txBox="1"/>
          <p:nvPr/>
        </p:nvSpPr>
        <p:spPr bwMode="auto">
          <a:xfrm>
            <a:off x="670640" y="3006138"/>
            <a:ext cx="3634288" cy="12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Accès aux soins pour les adhérents, quel que soit leur état de santé et leur âge</a:t>
            </a:r>
          </a:p>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Pas de sélection médicale à l’entrée</a:t>
            </a:r>
          </a:p>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Pas d’exclusions</a:t>
            </a:r>
          </a:p>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Tarification mutualisée / Solidarité</a:t>
            </a:r>
          </a:p>
          <a:p>
            <a:pPr marL="177800" indent="-177800">
              <a:lnSpc>
                <a:spcPct val="85000"/>
              </a:lnSpc>
              <a:spcBef>
                <a:spcPts val="600"/>
              </a:spcBef>
              <a:spcAft>
                <a:spcPts val="0"/>
              </a:spcAft>
              <a:buClr>
                <a:srgbClr val="5D2884"/>
              </a:buClr>
              <a:buFont typeface="Wingdings" pitchFamily="2" charset="2"/>
              <a:buChar char="§"/>
            </a:pPr>
            <a:r>
              <a:rPr lang="fr-FR" sz="1400" dirty="0">
                <a:solidFill>
                  <a:schemeClr val="bg1">
                    <a:lumMod val="50000"/>
                  </a:schemeClr>
                </a:solidFill>
              </a:rPr>
              <a:t>….</a:t>
            </a:r>
          </a:p>
          <a:p>
            <a:pPr marL="177800" indent="-177800">
              <a:lnSpc>
                <a:spcPct val="85000"/>
              </a:lnSpc>
              <a:spcBef>
                <a:spcPts val="600"/>
              </a:spcBef>
              <a:spcAft>
                <a:spcPts val="0"/>
              </a:spcAft>
              <a:buClr>
                <a:schemeClr val="tx1"/>
              </a:buClr>
              <a:buFont typeface="Wingdings" pitchFamily="2" charset="2"/>
              <a:buChar char="§"/>
            </a:pPr>
            <a:endParaRPr lang="fr-FR" dirty="0">
              <a:solidFill>
                <a:schemeClr val="bg1">
                  <a:lumMod val="50000"/>
                </a:schemeClr>
              </a:solidFill>
              <a:latin typeface="Calibri" panose="020F0502020204030204" pitchFamily="34" charset="0"/>
            </a:endParaRPr>
          </a:p>
        </p:txBody>
      </p:sp>
      <p:sp>
        <p:nvSpPr>
          <p:cNvPr id="16" name="ZoneTexte 15">
            <a:extLst>
              <a:ext uri="{FF2B5EF4-FFF2-40B4-BE49-F238E27FC236}">
                <a16:creationId xmlns:a16="http://schemas.microsoft.com/office/drawing/2014/main" id="{73B60BD0-B773-4E6B-B377-ADED5CFC6534}"/>
              </a:ext>
            </a:extLst>
          </p:cNvPr>
          <p:cNvSpPr txBox="1"/>
          <p:nvPr/>
        </p:nvSpPr>
        <p:spPr bwMode="auto">
          <a:xfrm>
            <a:off x="6196196" y="3003612"/>
            <a:ext cx="3490272" cy="188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marL="177800" indent="-177800">
              <a:lnSpc>
                <a:spcPct val="85000"/>
              </a:lnSpc>
              <a:spcBef>
                <a:spcPts val="600"/>
              </a:spcBef>
              <a:spcAft>
                <a:spcPts val="0"/>
              </a:spcAft>
              <a:buClr>
                <a:srgbClr val="5D2884"/>
              </a:buClr>
              <a:buFont typeface="Wingdings" pitchFamily="2" charset="2"/>
              <a:buChar char="§"/>
            </a:pPr>
            <a:r>
              <a:rPr lang="fr-FR" sz="1400" b="1" dirty="0" err="1">
                <a:solidFill>
                  <a:schemeClr val="bg1">
                    <a:lumMod val="50000"/>
                  </a:schemeClr>
                </a:solidFill>
              </a:rPr>
              <a:t>Anti-sélection</a:t>
            </a:r>
            <a:endParaRPr lang="fr-FR" sz="1400" b="1" dirty="0">
              <a:solidFill>
                <a:schemeClr val="bg1">
                  <a:lumMod val="50000"/>
                </a:schemeClr>
              </a:solidFill>
            </a:endParaRPr>
          </a:p>
          <a:p>
            <a:pPr>
              <a:lnSpc>
                <a:spcPct val="85000"/>
              </a:lnSpc>
              <a:spcBef>
                <a:spcPts val="600"/>
              </a:spcBef>
              <a:spcAft>
                <a:spcPts val="0"/>
              </a:spcAft>
              <a:buClr>
                <a:srgbClr val="5D2884"/>
              </a:buClr>
            </a:pPr>
            <a:endParaRPr lang="fr-FR" sz="1400" b="1" dirty="0">
              <a:solidFill>
                <a:schemeClr val="bg1">
                  <a:lumMod val="50000"/>
                </a:schemeClr>
              </a:solidFill>
            </a:endParaRPr>
          </a:p>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Equilibre technique difficile à obtenir (P/C) tant que la taille du portefeuille n’a pas atteint un nombre suffisant d’adhérents pour permettre une mutualisation du risque et l’absorption de pics occasionnels de sinistralité  </a:t>
            </a:r>
            <a:endParaRPr lang="fr-FR" sz="1400" dirty="0">
              <a:solidFill>
                <a:schemeClr val="bg1">
                  <a:lumMod val="50000"/>
                </a:schemeClr>
              </a:solidFill>
            </a:endParaRPr>
          </a:p>
          <a:p>
            <a:pPr marL="177800" indent="-177800">
              <a:lnSpc>
                <a:spcPct val="85000"/>
              </a:lnSpc>
              <a:spcBef>
                <a:spcPts val="600"/>
              </a:spcBef>
              <a:spcAft>
                <a:spcPts val="0"/>
              </a:spcAft>
              <a:buClr>
                <a:schemeClr val="tx1"/>
              </a:buClr>
              <a:buFont typeface="Wingdings" pitchFamily="2" charset="2"/>
              <a:buChar char="§"/>
            </a:pPr>
            <a:endParaRPr lang="fr-FR" dirty="0">
              <a:solidFill>
                <a:schemeClr val="bg1">
                  <a:lumMod val="50000"/>
                </a:schemeClr>
              </a:solidFill>
              <a:latin typeface="Calibri" panose="020F0502020204030204" pitchFamily="34" charset="0"/>
            </a:endParaRPr>
          </a:p>
        </p:txBody>
      </p:sp>
      <p:pic>
        <p:nvPicPr>
          <p:cNvPr id="17" name="Imagem 3">
            <a:extLst>
              <a:ext uri="{FF2B5EF4-FFF2-40B4-BE49-F238E27FC236}">
                <a16:creationId xmlns:a16="http://schemas.microsoft.com/office/drawing/2014/main" id="{D86A4EAE-4089-4724-B230-66CD5B2BAC8D}"/>
              </a:ext>
            </a:extLst>
          </p:cNvPr>
          <p:cNvPicPr>
            <a:picLocks noChangeAspect="1"/>
          </p:cNvPicPr>
          <p:nvPr/>
        </p:nvPicPr>
        <p:blipFill>
          <a:blip r:embed="rId4"/>
          <a:stretch>
            <a:fillRect/>
          </a:stretch>
        </p:blipFill>
        <p:spPr>
          <a:xfrm>
            <a:off x="8202136" y="2359688"/>
            <a:ext cx="680353" cy="425002"/>
          </a:xfrm>
          <a:prstGeom prst="rect">
            <a:avLst/>
          </a:prstGeom>
        </p:spPr>
      </p:pic>
      <p:sp>
        <p:nvSpPr>
          <p:cNvPr id="13" name="ZoneTexte 12">
            <a:extLst>
              <a:ext uri="{FF2B5EF4-FFF2-40B4-BE49-F238E27FC236}">
                <a16:creationId xmlns:a16="http://schemas.microsoft.com/office/drawing/2014/main" id="{24FF58AB-36DA-49BC-AC4B-AFFA0698562B}"/>
              </a:ext>
            </a:extLst>
          </p:cNvPr>
          <p:cNvSpPr txBox="1"/>
          <p:nvPr/>
        </p:nvSpPr>
        <p:spPr bwMode="auto">
          <a:xfrm>
            <a:off x="6321152" y="2411404"/>
            <a:ext cx="1785748" cy="42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1600" b="1" dirty="0">
                <a:solidFill>
                  <a:srgbClr val="009900"/>
                </a:solidFill>
                <a:latin typeface="Calibri" panose="020F0502020204030204" pitchFamily="34" charset="0"/>
              </a:rPr>
              <a:t>POUR L’ASSUREUR</a:t>
            </a:r>
          </a:p>
        </p:txBody>
      </p:sp>
      <p:pic>
        <p:nvPicPr>
          <p:cNvPr id="14" name="Imagem 3">
            <a:extLst>
              <a:ext uri="{FF2B5EF4-FFF2-40B4-BE49-F238E27FC236}">
                <a16:creationId xmlns:a16="http://schemas.microsoft.com/office/drawing/2014/main" id="{F086B416-0394-4EB3-8C23-54590556853A}"/>
              </a:ext>
            </a:extLst>
          </p:cNvPr>
          <p:cNvPicPr>
            <a:picLocks noChangeAspect="1"/>
          </p:cNvPicPr>
          <p:nvPr/>
        </p:nvPicPr>
        <p:blipFill>
          <a:blip r:embed="rId4"/>
          <a:stretch>
            <a:fillRect/>
          </a:stretch>
        </p:blipFill>
        <p:spPr>
          <a:xfrm>
            <a:off x="2113725" y="4903945"/>
            <a:ext cx="680353" cy="425002"/>
          </a:xfrm>
          <a:prstGeom prst="rect">
            <a:avLst/>
          </a:prstGeom>
        </p:spPr>
      </p:pic>
      <p:sp>
        <p:nvSpPr>
          <p:cNvPr id="15" name="ZoneTexte 14">
            <a:extLst>
              <a:ext uri="{FF2B5EF4-FFF2-40B4-BE49-F238E27FC236}">
                <a16:creationId xmlns:a16="http://schemas.microsoft.com/office/drawing/2014/main" id="{F0AD2429-BE28-449B-9261-6BDE4F0BED96}"/>
              </a:ext>
            </a:extLst>
          </p:cNvPr>
          <p:cNvSpPr txBox="1"/>
          <p:nvPr/>
        </p:nvSpPr>
        <p:spPr bwMode="auto">
          <a:xfrm>
            <a:off x="900282" y="4856114"/>
            <a:ext cx="1672683" cy="42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1600" b="1" dirty="0">
                <a:solidFill>
                  <a:srgbClr val="009900"/>
                </a:solidFill>
                <a:latin typeface="Calibri" panose="020F0502020204030204" pitchFamily="34" charset="0"/>
              </a:rPr>
              <a:t>POUR L’ASSUREUR</a:t>
            </a:r>
          </a:p>
        </p:txBody>
      </p:sp>
      <p:sp>
        <p:nvSpPr>
          <p:cNvPr id="18" name="ZoneTexte 17">
            <a:extLst>
              <a:ext uri="{FF2B5EF4-FFF2-40B4-BE49-F238E27FC236}">
                <a16:creationId xmlns:a16="http://schemas.microsoft.com/office/drawing/2014/main" id="{DF5A7702-1841-4654-8DF5-51A6180FF90F}"/>
              </a:ext>
            </a:extLst>
          </p:cNvPr>
          <p:cNvSpPr txBox="1"/>
          <p:nvPr/>
        </p:nvSpPr>
        <p:spPr bwMode="auto">
          <a:xfrm>
            <a:off x="1167527" y="2370157"/>
            <a:ext cx="1785748" cy="42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1600" b="1" dirty="0">
                <a:solidFill>
                  <a:srgbClr val="5D2884"/>
                </a:solidFill>
                <a:latin typeface="Calibri" panose="020F0502020204030204" pitchFamily="34" charset="0"/>
              </a:rPr>
              <a:t>POUR LES ADHERENTS</a:t>
            </a:r>
          </a:p>
        </p:txBody>
      </p:sp>
      <p:sp>
        <p:nvSpPr>
          <p:cNvPr id="19" name="ZoneTexte 18">
            <a:extLst>
              <a:ext uri="{FF2B5EF4-FFF2-40B4-BE49-F238E27FC236}">
                <a16:creationId xmlns:a16="http://schemas.microsoft.com/office/drawing/2014/main" id="{5C1F3155-AF4C-42D4-8937-B78E71DBC07E}"/>
              </a:ext>
            </a:extLst>
          </p:cNvPr>
          <p:cNvSpPr txBox="1"/>
          <p:nvPr/>
        </p:nvSpPr>
        <p:spPr bwMode="auto">
          <a:xfrm>
            <a:off x="652097" y="5443641"/>
            <a:ext cx="3634288" cy="57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marL="177800" indent="-177800">
              <a:lnSpc>
                <a:spcPct val="85000"/>
              </a:lnSpc>
              <a:spcBef>
                <a:spcPts val="600"/>
              </a:spcBef>
              <a:spcAft>
                <a:spcPts val="0"/>
              </a:spcAft>
              <a:buClr>
                <a:srgbClr val="5D2884"/>
              </a:buClr>
              <a:buFont typeface="Wingdings" pitchFamily="2" charset="2"/>
              <a:buChar char="§"/>
            </a:pPr>
            <a:r>
              <a:rPr lang="fr-FR" sz="1400" b="1" dirty="0">
                <a:solidFill>
                  <a:schemeClr val="bg1">
                    <a:lumMod val="50000"/>
                  </a:schemeClr>
                </a:solidFill>
              </a:rPr>
              <a:t>Une véritable DIFFERENCIATION sur le marché Portugais</a:t>
            </a:r>
          </a:p>
        </p:txBody>
      </p:sp>
      <p:sp>
        <p:nvSpPr>
          <p:cNvPr id="20" name="Titre 3">
            <a:extLst>
              <a:ext uri="{FF2B5EF4-FFF2-40B4-BE49-F238E27FC236}">
                <a16:creationId xmlns:a16="http://schemas.microsoft.com/office/drawing/2014/main" id="{7DFA5384-B36C-40FF-84C0-FD650E43D1F3}"/>
              </a:ext>
            </a:extLst>
          </p:cNvPr>
          <p:cNvSpPr>
            <a:spLocks noGrp="1"/>
          </p:cNvSpPr>
          <p:nvPr>
            <p:ph type="title"/>
          </p:nvPr>
        </p:nvSpPr>
        <p:spPr>
          <a:xfrm>
            <a:off x="1026764" y="776589"/>
            <a:ext cx="8656291" cy="522037"/>
          </a:xfrm>
        </p:spPr>
        <p:txBody>
          <a:bodyPr/>
          <a:lstStyle/>
          <a:p>
            <a:r>
              <a:rPr lang="fr-FR" sz="2800" dirty="0"/>
              <a:t>FORCES et FAIBLESSES d’une mutuelle sur un marché dominé par les assureurs, qui pratiquent la sélection médicale et les exclusions</a:t>
            </a:r>
          </a:p>
        </p:txBody>
      </p:sp>
      <p:sp>
        <p:nvSpPr>
          <p:cNvPr id="2" name="Flèche : bas 1">
            <a:extLst>
              <a:ext uri="{FF2B5EF4-FFF2-40B4-BE49-F238E27FC236}">
                <a16:creationId xmlns:a16="http://schemas.microsoft.com/office/drawing/2014/main" id="{850F17F4-3498-43E7-988B-0A7175AD5153}"/>
              </a:ext>
            </a:extLst>
          </p:cNvPr>
          <p:cNvSpPr/>
          <p:nvPr/>
        </p:nvSpPr>
        <p:spPr bwMode="auto">
          <a:xfrm>
            <a:off x="7761312" y="4974159"/>
            <a:ext cx="345588" cy="255041"/>
          </a:xfrm>
          <a:prstGeom prst="downArrow">
            <a:avLst/>
          </a:prstGeom>
          <a:solidFill>
            <a:schemeClr val="tx2"/>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err="1">
              <a:latin typeface="Calibri" panose="020F0502020204030204" pitchFamily="34" charset="0"/>
            </a:endParaRPr>
          </a:p>
        </p:txBody>
      </p:sp>
      <p:sp>
        <p:nvSpPr>
          <p:cNvPr id="21" name="ZoneTexte 20">
            <a:extLst>
              <a:ext uri="{FF2B5EF4-FFF2-40B4-BE49-F238E27FC236}">
                <a16:creationId xmlns:a16="http://schemas.microsoft.com/office/drawing/2014/main" id="{38A52CD4-9523-4851-9EBE-5E1F7E12F651}"/>
              </a:ext>
            </a:extLst>
          </p:cNvPr>
          <p:cNvSpPr txBox="1"/>
          <p:nvPr/>
        </p:nvSpPr>
        <p:spPr bwMode="auto">
          <a:xfrm>
            <a:off x="6177136" y="5226049"/>
            <a:ext cx="3634288" cy="57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1600" b="1" dirty="0">
                <a:solidFill>
                  <a:schemeClr val="bg1">
                    <a:lumMod val="50000"/>
                  </a:schemeClr>
                </a:solidFill>
              </a:rPr>
              <a:t>Nécessité d’une vision à long terme</a:t>
            </a:r>
          </a:p>
        </p:txBody>
      </p:sp>
      <p:sp>
        <p:nvSpPr>
          <p:cNvPr id="3" name="Ellipse 2">
            <a:extLst>
              <a:ext uri="{FF2B5EF4-FFF2-40B4-BE49-F238E27FC236}">
                <a16:creationId xmlns:a16="http://schemas.microsoft.com/office/drawing/2014/main" id="{7F753B58-BAE4-4310-B88F-A00F2D66DFEF}"/>
              </a:ext>
            </a:extLst>
          </p:cNvPr>
          <p:cNvSpPr/>
          <p:nvPr/>
        </p:nvSpPr>
        <p:spPr bwMode="auto">
          <a:xfrm>
            <a:off x="1568624" y="1635446"/>
            <a:ext cx="792088" cy="583974"/>
          </a:xfrm>
          <a:prstGeom prst="ellipse">
            <a:avLst/>
          </a:prstGeom>
          <a:solidFill>
            <a:srgbClr val="009900"/>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4000" dirty="0">
                <a:solidFill>
                  <a:schemeClr val="bg1">
                    <a:lumMod val="95000"/>
                  </a:schemeClr>
                </a:solidFill>
                <a:latin typeface="Calibri" panose="020F0502020204030204" pitchFamily="34" charset="0"/>
              </a:rPr>
              <a:t>+</a:t>
            </a:r>
          </a:p>
        </p:txBody>
      </p:sp>
      <p:sp>
        <p:nvSpPr>
          <p:cNvPr id="22" name="Ellipse 21">
            <a:extLst>
              <a:ext uri="{FF2B5EF4-FFF2-40B4-BE49-F238E27FC236}">
                <a16:creationId xmlns:a16="http://schemas.microsoft.com/office/drawing/2014/main" id="{1FD66E42-43B8-4E4B-8E6C-A1B9C5D21BAE}"/>
              </a:ext>
            </a:extLst>
          </p:cNvPr>
          <p:cNvSpPr/>
          <p:nvPr/>
        </p:nvSpPr>
        <p:spPr bwMode="auto">
          <a:xfrm>
            <a:off x="7142018" y="1610160"/>
            <a:ext cx="792088" cy="583974"/>
          </a:xfrm>
          <a:prstGeom prst="ellipse">
            <a:avLst/>
          </a:prstGeom>
          <a:solidFill>
            <a:srgbClr val="FF0000"/>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4000" dirty="0">
                <a:solidFill>
                  <a:schemeClr val="bg1">
                    <a:lumMod val="95000"/>
                  </a:schemeClr>
                </a:solidFill>
                <a:latin typeface="Calibri" panose="020F0502020204030204" pitchFamily="34" charset="0"/>
              </a:rPr>
              <a:t>-</a:t>
            </a:r>
          </a:p>
        </p:txBody>
      </p:sp>
    </p:spTree>
    <p:extLst>
      <p:ext uri="{BB962C8B-B14F-4D97-AF65-F5344CB8AC3E}">
        <p14:creationId xmlns:p14="http://schemas.microsoft.com/office/powerpoint/2010/main" val="337891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6">
            <a:extLst>
              <a:ext uri="{FF2B5EF4-FFF2-40B4-BE49-F238E27FC236}">
                <a16:creationId xmlns:a16="http://schemas.microsoft.com/office/drawing/2014/main" id="{035C9868-2598-4280-9C53-0925F35101B2}"/>
              </a:ext>
            </a:extLst>
          </p:cNvPr>
          <p:cNvSpPr>
            <a:spLocks noGrp="1"/>
          </p:cNvSpPr>
          <p:nvPr>
            <p:ph idx="1"/>
          </p:nvPr>
        </p:nvSpPr>
        <p:spPr>
          <a:xfrm>
            <a:off x="2504728" y="1340768"/>
            <a:ext cx="6480720" cy="3096344"/>
          </a:xfrm>
        </p:spPr>
        <p:txBody>
          <a:bodyPr/>
          <a:lstStyle/>
          <a:p>
            <a:pPr>
              <a:buClr>
                <a:srgbClr val="5D2884"/>
              </a:buClr>
            </a:pPr>
            <a:r>
              <a:rPr lang="fr-FR" sz="1400" kern="1200" dirty="0">
                <a:solidFill>
                  <a:srgbClr val="482684"/>
                </a:solidFill>
                <a:latin typeface="Arial" charset="0"/>
              </a:rPr>
              <a:t>Structure de distribution à l’équilibre même légèrement bénéficiaire grâce à une maîtrise des coûts de fonctionnement </a:t>
            </a:r>
          </a:p>
          <a:p>
            <a:pPr>
              <a:buClr>
                <a:srgbClr val="5D2884"/>
              </a:buClr>
            </a:pPr>
            <a:endParaRPr lang="fr-FR" sz="1400" kern="1200" dirty="0">
              <a:solidFill>
                <a:srgbClr val="482684"/>
              </a:solidFill>
              <a:latin typeface="Arial" charset="0"/>
            </a:endParaRPr>
          </a:p>
          <a:p>
            <a:pPr>
              <a:buClr>
                <a:srgbClr val="5D2884"/>
              </a:buClr>
            </a:pPr>
            <a:r>
              <a:rPr lang="fr-FR" sz="1400" kern="1200" dirty="0">
                <a:solidFill>
                  <a:srgbClr val="482684"/>
                </a:solidFill>
                <a:latin typeface="Arial" charset="0"/>
              </a:rPr>
              <a:t>Croissance du nombre d’adhérents : 29 273 adhérents au-delà des objectifs</a:t>
            </a:r>
          </a:p>
          <a:p>
            <a:pPr marL="241300" lvl="1" indent="0">
              <a:buNone/>
            </a:pPr>
            <a:endParaRPr lang="fr-FR" dirty="0">
              <a:solidFill>
                <a:schemeClr val="tx1"/>
              </a:solidFill>
              <a:latin typeface="Arial" panose="020B0604020202020204" pitchFamily="34" charset="0"/>
              <a:ea typeface="ＭＳ Ｐゴシック"/>
              <a:cs typeface="Arial" panose="020B0604020202020204" pitchFamily="34" charset="0"/>
            </a:endParaRPr>
          </a:p>
        </p:txBody>
      </p:sp>
      <p:sp>
        <p:nvSpPr>
          <p:cNvPr id="7" name="Titre 3">
            <a:extLst>
              <a:ext uri="{FF2B5EF4-FFF2-40B4-BE49-F238E27FC236}">
                <a16:creationId xmlns:a16="http://schemas.microsoft.com/office/drawing/2014/main" id="{E80B676B-569F-4E9F-A493-21E40686FE9E}"/>
              </a:ext>
            </a:extLst>
          </p:cNvPr>
          <p:cNvSpPr>
            <a:spLocks noGrp="1"/>
          </p:cNvSpPr>
          <p:nvPr>
            <p:ph type="title"/>
          </p:nvPr>
        </p:nvSpPr>
        <p:spPr>
          <a:xfrm>
            <a:off x="2388489" y="277487"/>
            <a:ext cx="6583611" cy="522037"/>
          </a:xfrm>
        </p:spPr>
        <p:txBody>
          <a:bodyPr/>
          <a:lstStyle/>
          <a:p>
            <a:r>
              <a:rPr lang="fr-FR" sz="2400" dirty="0"/>
              <a:t>BILAN de l’IMPLANTATION au Portugal à FIN 2018 </a:t>
            </a:r>
          </a:p>
        </p:txBody>
      </p:sp>
      <p:pic>
        <p:nvPicPr>
          <p:cNvPr id="5" name="Imagem 4">
            <a:extLst>
              <a:ext uri="{FF2B5EF4-FFF2-40B4-BE49-F238E27FC236}">
                <a16:creationId xmlns:a16="http://schemas.microsoft.com/office/drawing/2014/main" id="{DBFFE747-DB10-4535-8970-416E71B04C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131" y="1249784"/>
            <a:ext cx="1711565" cy="49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22">
            <a:extLst>
              <a:ext uri="{FF2B5EF4-FFF2-40B4-BE49-F238E27FC236}">
                <a16:creationId xmlns:a16="http://schemas.microsoft.com/office/drawing/2014/main" id="{EEFBDA80-9AAA-4F04-AB1C-64A999621687}"/>
              </a:ext>
            </a:extLst>
          </p:cNvPr>
          <p:cNvPicPr>
            <a:picLocks noChangeAspect="1"/>
          </p:cNvPicPr>
          <p:nvPr/>
        </p:nvPicPr>
        <p:blipFill>
          <a:blip r:embed="rId3"/>
          <a:stretch>
            <a:fillRect/>
          </a:stretch>
        </p:blipFill>
        <p:spPr>
          <a:xfrm>
            <a:off x="496888" y="2132856"/>
            <a:ext cx="1359520" cy="849263"/>
          </a:xfrm>
          <a:prstGeom prst="rect">
            <a:avLst/>
          </a:prstGeom>
        </p:spPr>
      </p:pic>
      <p:sp>
        <p:nvSpPr>
          <p:cNvPr id="9" name="Espace réservé du contenu 6">
            <a:extLst>
              <a:ext uri="{FF2B5EF4-FFF2-40B4-BE49-F238E27FC236}">
                <a16:creationId xmlns:a16="http://schemas.microsoft.com/office/drawing/2014/main" id="{981A3988-18A2-4C6C-9FE0-038155506F3B}"/>
              </a:ext>
            </a:extLst>
          </p:cNvPr>
          <p:cNvSpPr txBox="1">
            <a:spLocks/>
          </p:cNvSpPr>
          <p:nvPr/>
        </p:nvSpPr>
        <p:spPr>
          <a:xfrm>
            <a:off x="2288704" y="4953466"/>
            <a:ext cx="6480720" cy="936104"/>
          </a:xfrm>
          <a:prstGeom prst="rect">
            <a:avLst/>
          </a:prstGeom>
        </p:spPr>
        <p:txBody>
          <a:bodyPr/>
          <a:lstStyle>
            <a:lvl1pPr marL="177800" indent="-177800" algn="l" rtl="0" eaLnBrk="1" fontAlgn="base" hangingPunct="1">
              <a:lnSpc>
                <a:spcPct val="90000"/>
              </a:lnSpc>
              <a:spcBef>
                <a:spcPts val="1200"/>
              </a:spcBef>
              <a:spcAft>
                <a:spcPts val="0"/>
              </a:spcAft>
              <a:buClr>
                <a:srgbClr val="00B6F6"/>
              </a:buClr>
              <a:buSzPct val="100000"/>
              <a:buFont typeface="Wingdings" panose="05000000000000000000" pitchFamily="2" charset="2"/>
              <a:buChar char="§"/>
              <a:defRPr lang="fr-FR" sz="1600" b="1">
                <a:solidFill>
                  <a:srgbClr val="7030A0"/>
                </a:solidFill>
                <a:latin typeface="Calibri" panose="020F0502020204030204" pitchFamily="34" charset="0"/>
                <a:ea typeface="+mn-ea"/>
                <a:cs typeface="+mn-cs"/>
              </a:defRPr>
            </a:lvl1pPr>
            <a:lvl2pPr marL="536575" indent="-179388" algn="l" rtl="0" eaLnBrk="1" fontAlgn="base" hangingPunct="1">
              <a:lnSpc>
                <a:spcPct val="90000"/>
              </a:lnSpc>
              <a:spcBef>
                <a:spcPts val="200"/>
              </a:spcBef>
              <a:spcAft>
                <a:spcPct val="0"/>
              </a:spcAft>
              <a:buClr>
                <a:schemeClr val="tx2">
                  <a:lumMod val="50000"/>
                </a:schemeClr>
              </a:buClr>
              <a:buFont typeface="Calibri" panose="020F0502020204030204" pitchFamily="34" charset="0"/>
              <a:buChar char="–"/>
              <a:defRPr lang="fr-FR" sz="1400">
                <a:solidFill>
                  <a:schemeClr val="tx2">
                    <a:lumMod val="50000"/>
                  </a:schemeClr>
                </a:solidFill>
                <a:latin typeface="Calibri" panose="020F0502020204030204" pitchFamily="34" charset="0"/>
              </a:defRPr>
            </a:lvl2pPr>
            <a:lvl3pPr marL="887413" indent="-171450" algn="l" rtl="0" eaLnBrk="1" fontAlgn="base" hangingPunct="1">
              <a:lnSpc>
                <a:spcPct val="90000"/>
              </a:lnSpc>
              <a:spcBef>
                <a:spcPts val="300"/>
              </a:spcBef>
              <a:spcAft>
                <a:spcPct val="0"/>
              </a:spcAft>
              <a:buClr>
                <a:schemeClr val="tx2">
                  <a:lumMod val="50000"/>
                </a:schemeClr>
              </a:buClr>
              <a:buSzPct val="120000"/>
              <a:buFont typeface="Arial" panose="020B0604020202020204" pitchFamily="34" charset="0"/>
              <a:buChar char="•"/>
              <a:defRPr lang="fr-FR" sz="1200">
                <a:solidFill>
                  <a:schemeClr val="tx2">
                    <a:lumMod val="50000"/>
                  </a:schemeClr>
                </a:solidFill>
                <a:latin typeface="Calibri" panose="020F0502020204030204" pitchFamily="34" charset="0"/>
              </a:defRPr>
            </a:lvl3pPr>
            <a:lvl4pPr marL="1133475" indent="-95250" algn="l" rtl="0" eaLnBrk="1" fontAlgn="base" hangingPunct="1">
              <a:lnSpc>
                <a:spcPct val="90000"/>
              </a:lnSpc>
              <a:spcBef>
                <a:spcPts val="300"/>
              </a:spcBef>
              <a:spcAft>
                <a:spcPct val="0"/>
              </a:spcAft>
              <a:buClr>
                <a:schemeClr val="tx2">
                  <a:lumMod val="50000"/>
                </a:schemeClr>
              </a:buClr>
              <a:buFont typeface="Arial" charset="0"/>
              <a:buChar char="-"/>
              <a:defRPr lang="fr-FR" sz="1100" b="0">
                <a:solidFill>
                  <a:schemeClr val="tx2">
                    <a:lumMod val="50000"/>
                  </a:schemeClr>
                </a:solidFill>
                <a:latin typeface="Calibri" panose="020F0502020204030204" pitchFamily="34" charset="0"/>
              </a:defRPr>
            </a:lvl4pPr>
            <a:lvl5pPr marL="1443038" indent="-130175" algn="l" rtl="0" eaLnBrk="1" fontAlgn="base" hangingPunct="1">
              <a:lnSpc>
                <a:spcPct val="90000"/>
              </a:lnSpc>
              <a:spcBef>
                <a:spcPts val="300"/>
              </a:spcBef>
              <a:spcAft>
                <a:spcPct val="0"/>
              </a:spcAft>
              <a:buClr>
                <a:schemeClr val="tx2">
                  <a:lumMod val="50000"/>
                </a:schemeClr>
              </a:buClr>
              <a:buSzPct val="80000"/>
              <a:buFont typeface="Courier New" panose="02070309020205020404" pitchFamily="49" charset="0"/>
              <a:buChar char="o"/>
              <a:defRPr lang="fr-FR" sz="1100">
                <a:solidFill>
                  <a:schemeClr val="tx2">
                    <a:lumMod val="50000"/>
                  </a:schemeClr>
                </a:solidFill>
                <a:latin typeface="Calibri" panose="020F0502020204030204" pitchFamily="34" charset="0"/>
              </a:defRPr>
            </a:lvl5pPr>
            <a:lvl6pPr marL="1900238" indent="-130175" algn="l" rtl="0" eaLnBrk="1" fontAlgn="base" hangingPunct="1">
              <a:spcBef>
                <a:spcPct val="20000"/>
              </a:spcBef>
              <a:spcAft>
                <a:spcPct val="0"/>
              </a:spcAft>
              <a:buClr>
                <a:srgbClr val="808080"/>
              </a:buClr>
              <a:buChar char="•"/>
              <a:defRPr sz="800">
                <a:solidFill>
                  <a:srgbClr val="808080"/>
                </a:solidFill>
                <a:latin typeface="+mn-lt"/>
              </a:defRPr>
            </a:lvl6pPr>
            <a:lvl7pPr marL="2357438" indent="-130175" algn="l" rtl="0" eaLnBrk="1" fontAlgn="base" hangingPunct="1">
              <a:spcBef>
                <a:spcPct val="20000"/>
              </a:spcBef>
              <a:spcAft>
                <a:spcPct val="0"/>
              </a:spcAft>
              <a:buClr>
                <a:srgbClr val="808080"/>
              </a:buClr>
              <a:buChar char="•"/>
              <a:defRPr sz="800">
                <a:solidFill>
                  <a:srgbClr val="808080"/>
                </a:solidFill>
                <a:latin typeface="+mn-lt"/>
              </a:defRPr>
            </a:lvl7pPr>
            <a:lvl8pPr marL="2814638" indent="-130175" algn="l" rtl="0" eaLnBrk="1" fontAlgn="base" hangingPunct="1">
              <a:spcBef>
                <a:spcPct val="20000"/>
              </a:spcBef>
              <a:spcAft>
                <a:spcPct val="0"/>
              </a:spcAft>
              <a:buClr>
                <a:srgbClr val="808080"/>
              </a:buClr>
              <a:buChar char="•"/>
              <a:defRPr sz="800">
                <a:solidFill>
                  <a:srgbClr val="808080"/>
                </a:solidFill>
                <a:latin typeface="+mn-lt"/>
              </a:defRPr>
            </a:lvl8pPr>
            <a:lvl9pPr marL="3271838" indent="-130175" algn="l" rtl="0" eaLnBrk="1" fontAlgn="base" hangingPunct="1">
              <a:spcBef>
                <a:spcPct val="20000"/>
              </a:spcBef>
              <a:spcAft>
                <a:spcPct val="0"/>
              </a:spcAft>
              <a:buClr>
                <a:srgbClr val="808080"/>
              </a:buClr>
              <a:buChar char="•"/>
              <a:defRPr sz="800">
                <a:solidFill>
                  <a:srgbClr val="808080"/>
                </a:solidFill>
                <a:latin typeface="+mn-lt"/>
              </a:defRPr>
            </a:lvl9pPr>
          </a:lstStyle>
          <a:p>
            <a:pPr>
              <a:buClr>
                <a:srgbClr val="5D2884"/>
              </a:buClr>
            </a:pPr>
            <a:r>
              <a:rPr lang="fr-FR" sz="1400" kern="1200" dirty="0">
                <a:solidFill>
                  <a:srgbClr val="482684"/>
                </a:solidFill>
                <a:latin typeface="Arial" charset="0"/>
              </a:rPr>
              <a:t>Portefeuille de contrats à l’équilibre Technique, (P/C = 97%) générant même une marge pour le porteur de risque MGEN</a:t>
            </a:r>
          </a:p>
          <a:p>
            <a:pPr>
              <a:buClr>
                <a:srgbClr val="5D2884"/>
              </a:buClr>
            </a:pPr>
            <a:endParaRPr lang="fr-FR" sz="1400" dirty="0">
              <a:solidFill>
                <a:srgbClr val="482684"/>
              </a:solidFill>
              <a:latin typeface="Arial" charset="0"/>
            </a:endParaRPr>
          </a:p>
          <a:p>
            <a:pPr>
              <a:buClr>
                <a:srgbClr val="5D2884"/>
              </a:buClr>
            </a:pPr>
            <a:r>
              <a:rPr lang="fr-FR" sz="1400" kern="1200" dirty="0">
                <a:solidFill>
                  <a:srgbClr val="482684"/>
                </a:solidFill>
                <a:latin typeface="Arial" charset="0"/>
              </a:rPr>
              <a:t>MGEN = 10 </a:t>
            </a:r>
            <a:r>
              <a:rPr lang="fr-FR" sz="1400" kern="1200" baseline="30000" dirty="0" err="1">
                <a:solidFill>
                  <a:srgbClr val="482684"/>
                </a:solidFill>
                <a:latin typeface="Arial" charset="0"/>
              </a:rPr>
              <a:t>eme</a:t>
            </a:r>
            <a:r>
              <a:rPr lang="fr-FR" sz="1400" kern="1200" dirty="0">
                <a:solidFill>
                  <a:srgbClr val="482684"/>
                </a:solidFill>
                <a:latin typeface="Arial" charset="0"/>
              </a:rPr>
              <a:t> assureur Santé du Portugal </a:t>
            </a:r>
            <a:r>
              <a:rPr lang="fr-FR" sz="1400" b="0" kern="1200" dirty="0">
                <a:solidFill>
                  <a:srgbClr val="482684"/>
                </a:solidFill>
                <a:latin typeface="Arial" charset="0"/>
              </a:rPr>
              <a:t>(en termes de Primes Santé </a:t>
            </a:r>
            <a:r>
              <a:rPr lang="fr-FR" sz="1400" b="0" dirty="0">
                <a:solidFill>
                  <a:srgbClr val="482684"/>
                </a:solidFill>
                <a:latin typeface="Arial" charset="0"/>
              </a:rPr>
              <a:t>u</a:t>
            </a:r>
            <a:r>
              <a:rPr lang="fr-FR" sz="1400" b="0" kern="1200" dirty="0">
                <a:solidFill>
                  <a:srgbClr val="482684"/>
                </a:solidFill>
                <a:latin typeface="Arial" charset="0"/>
              </a:rPr>
              <a:t>niquement)</a:t>
            </a:r>
          </a:p>
          <a:p>
            <a:pPr marL="241300" lvl="1" indent="0">
              <a:buFont typeface="Calibri" panose="020F0502020204030204" pitchFamily="34" charset="0"/>
              <a:buNone/>
            </a:pPr>
            <a:endParaRPr lang="fr-FR" kern="0" dirty="0">
              <a:solidFill>
                <a:schemeClr val="tx1"/>
              </a:solidFill>
              <a:latin typeface="Arial" panose="020B0604020202020204" pitchFamily="34" charset="0"/>
              <a:ea typeface="ＭＳ Ｐゴシック"/>
              <a:cs typeface="Arial" panose="020B0604020202020204" pitchFamily="34" charset="0"/>
            </a:endParaRPr>
          </a:p>
        </p:txBody>
      </p:sp>
      <p:pic>
        <p:nvPicPr>
          <p:cNvPr id="2" name="Image 1">
            <a:extLst>
              <a:ext uri="{FF2B5EF4-FFF2-40B4-BE49-F238E27FC236}">
                <a16:creationId xmlns:a16="http://schemas.microsoft.com/office/drawing/2014/main" id="{544B7D3C-46B8-4B30-9B6C-EF24B588E123}"/>
              </a:ext>
            </a:extLst>
          </p:cNvPr>
          <p:cNvPicPr>
            <a:picLocks noChangeAspect="1"/>
          </p:cNvPicPr>
          <p:nvPr/>
        </p:nvPicPr>
        <p:blipFill>
          <a:blip r:embed="rId4"/>
          <a:stretch>
            <a:fillRect/>
          </a:stretch>
        </p:blipFill>
        <p:spPr>
          <a:xfrm>
            <a:off x="3944888" y="2636912"/>
            <a:ext cx="3470815" cy="2016224"/>
          </a:xfrm>
          <a:prstGeom prst="rect">
            <a:avLst/>
          </a:prstGeom>
        </p:spPr>
      </p:pic>
    </p:spTree>
    <p:extLst>
      <p:ext uri="{BB962C8B-B14F-4D97-AF65-F5344CB8AC3E}">
        <p14:creationId xmlns:p14="http://schemas.microsoft.com/office/powerpoint/2010/main" val="305334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E3EAE73-AF4A-4036-A29F-F627CB9F2300}"/>
              </a:ext>
            </a:extLst>
          </p:cNvPr>
          <p:cNvPicPr>
            <a:picLocks noChangeAspect="1"/>
          </p:cNvPicPr>
          <p:nvPr/>
        </p:nvPicPr>
        <p:blipFill>
          <a:blip r:embed="rId2"/>
          <a:stretch>
            <a:fillRect/>
          </a:stretch>
        </p:blipFill>
        <p:spPr>
          <a:xfrm>
            <a:off x="2243573" y="656061"/>
            <a:ext cx="5073590" cy="5299205"/>
          </a:xfrm>
          <a:prstGeom prst="rect">
            <a:avLst/>
          </a:prstGeom>
        </p:spPr>
      </p:pic>
      <p:sp>
        <p:nvSpPr>
          <p:cNvPr id="5" name="Marcador de Posição da Data 4"/>
          <p:cNvSpPr>
            <a:spLocks noGrp="1"/>
          </p:cNvSpPr>
          <p:nvPr>
            <p:ph type="dt" sz="half" idx="10"/>
          </p:nvPr>
        </p:nvSpPr>
        <p:spPr>
          <a:xfrm>
            <a:off x="10126134" y="5658602"/>
            <a:ext cx="740950" cy="296664"/>
          </a:xfrm>
        </p:spPr>
        <p:txBody>
          <a:bodyPr/>
          <a:lstStyle/>
          <a:p>
            <a:fld id="{1C4573B0-9FE3-4FFD-A190-38550B312F12}" type="datetime1">
              <a:rPr lang="en-US" sz="853" b="1">
                <a:solidFill>
                  <a:schemeClr val="bg1"/>
                </a:solidFill>
              </a:rPr>
              <a:t>2/22/2019</a:t>
            </a:fld>
            <a:endParaRPr lang="en-US" sz="853" b="1" dirty="0">
              <a:solidFill>
                <a:schemeClr val="bg1"/>
              </a:solidFill>
            </a:endParaRPr>
          </a:p>
        </p:txBody>
      </p:sp>
      <p:pic>
        <p:nvPicPr>
          <p:cNvPr id="8" name="Imagem 7">
            <a:extLst>
              <a:ext uri="{FF2B5EF4-FFF2-40B4-BE49-F238E27FC236}">
                <a16:creationId xmlns:a16="http://schemas.microsoft.com/office/drawing/2014/main" id="{9F214017-A03D-4007-B0E0-DFF33F0606E4}"/>
              </a:ext>
            </a:extLst>
          </p:cNvPr>
          <p:cNvPicPr>
            <a:picLocks noChangeAspect="1"/>
          </p:cNvPicPr>
          <p:nvPr/>
        </p:nvPicPr>
        <p:blipFill>
          <a:blip r:embed="rId3"/>
          <a:stretch>
            <a:fillRect/>
          </a:stretch>
        </p:blipFill>
        <p:spPr>
          <a:xfrm>
            <a:off x="181083" y="808702"/>
            <a:ext cx="1474792" cy="921271"/>
          </a:xfrm>
          <a:prstGeom prst="rect">
            <a:avLst/>
          </a:prstGeom>
        </p:spPr>
      </p:pic>
      <p:grpSp>
        <p:nvGrpSpPr>
          <p:cNvPr id="24" name="Grupo 23">
            <a:extLst>
              <a:ext uri="{FF2B5EF4-FFF2-40B4-BE49-F238E27FC236}">
                <a16:creationId xmlns:a16="http://schemas.microsoft.com/office/drawing/2014/main" id="{61E0EA77-9939-47CF-96E5-A7F09E5852D3}"/>
              </a:ext>
            </a:extLst>
          </p:cNvPr>
          <p:cNvGrpSpPr/>
          <p:nvPr/>
        </p:nvGrpSpPr>
        <p:grpSpPr>
          <a:xfrm>
            <a:off x="49533" y="2823085"/>
            <a:ext cx="1613252" cy="871086"/>
            <a:chOff x="250410" y="2978589"/>
            <a:chExt cx="2806299" cy="738664"/>
          </a:xfrm>
        </p:grpSpPr>
        <p:sp>
          <p:nvSpPr>
            <p:cNvPr id="12" name="CaixaDeTexto 11">
              <a:extLst>
                <a:ext uri="{FF2B5EF4-FFF2-40B4-BE49-F238E27FC236}">
                  <a16:creationId xmlns:a16="http://schemas.microsoft.com/office/drawing/2014/main" id="{09782F3F-D623-486B-9B53-A6D149C26EB4}"/>
                </a:ext>
              </a:extLst>
            </p:cNvPr>
            <p:cNvSpPr txBox="1"/>
            <p:nvPr/>
          </p:nvSpPr>
          <p:spPr>
            <a:xfrm>
              <a:off x="250410" y="3059380"/>
              <a:ext cx="2608118" cy="523499"/>
            </a:xfrm>
            <a:prstGeom prst="rect">
              <a:avLst/>
            </a:prstGeom>
            <a:noFill/>
          </p:spPr>
          <p:txBody>
            <a:bodyPr wrap="square" rtlCol="0">
              <a:spAutoFit/>
            </a:bodyPr>
            <a:lstStyle/>
            <a:p>
              <a:pPr algn="r"/>
              <a:r>
                <a:rPr lang="pt-PT" sz="853" b="1" dirty="0">
                  <a:solidFill>
                    <a:srgbClr val="7030A0"/>
                  </a:solidFill>
                </a:rPr>
                <a:t>10º - MGEN - Mutuelle Générale de </a:t>
              </a:r>
              <a:r>
                <a:rPr lang="pt-PT" sz="853" b="1" dirty="0" err="1">
                  <a:solidFill>
                    <a:srgbClr val="7030A0"/>
                  </a:solidFill>
                </a:rPr>
                <a:t>l’Éducation</a:t>
              </a:r>
              <a:r>
                <a:rPr lang="pt-PT" sz="853" b="1" dirty="0">
                  <a:solidFill>
                    <a:srgbClr val="7030A0"/>
                  </a:solidFill>
                </a:rPr>
                <a:t> Nationale </a:t>
              </a:r>
              <a:br>
                <a:rPr lang="pt-PT" sz="853" b="1" dirty="0">
                  <a:solidFill>
                    <a:srgbClr val="7030A0"/>
                  </a:solidFill>
                </a:rPr>
              </a:br>
              <a:r>
                <a:rPr lang="pt-PT" sz="853" b="1" dirty="0">
                  <a:solidFill>
                    <a:srgbClr val="7030A0"/>
                  </a:solidFill>
                </a:rPr>
                <a:t>14 000 350 Euros </a:t>
              </a:r>
            </a:p>
          </p:txBody>
        </p:sp>
        <p:sp>
          <p:nvSpPr>
            <p:cNvPr id="16" name="Chaveta à direita 15">
              <a:extLst>
                <a:ext uri="{FF2B5EF4-FFF2-40B4-BE49-F238E27FC236}">
                  <a16:creationId xmlns:a16="http://schemas.microsoft.com/office/drawing/2014/main" id="{8A0B739F-1C01-4006-AD6B-B320EED65D54}"/>
                </a:ext>
              </a:extLst>
            </p:cNvPr>
            <p:cNvSpPr/>
            <p:nvPr/>
          </p:nvSpPr>
          <p:spPr>
            <a:xfrm>
              <a:off x="2751909" y="2978589"/>
              <a:ext cx="304800" cy="738664"/>
            </a:xfrm>
            <a:prstGeom prst="rightBrac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975"/>
            </a:p>
          </p:txBody>
        </p:sp>
      </p:grpSp>
      <p:grpSp>
        <p:nvGrpSpPr>
          <p:cNvPr id="22" name="Grupo 21">
            <a:extLst>
              <a:ext uri="{FF2B5EF4-FFF2-40B4-BE49-F238E27FC236}">
                <a16:creationId xmlns:a16="http://schemas.microsoft.com/office/drawing/2014/main" id="{18F07EC6-9CD7-46EE-A5C2-FC020C52A9EE}"/>
              </a:ext>
            </a:extLst>
          </p:cNvPr>
          <p:cNvGrpSpPr/>
          <p:nvPr/>
        </p:nvGrpSpPr>
        <p:grpSpPr>
          <a:xfrm>
            <a:off x="1622329" y="3897456"/>
            <a:ext cx="769776" cy="376081"/>
            <a:chOff x="1996713" y="4005561"/>
            <a:chExt cx="947416" cy="602511"/>
          </a:xfrm>
        </p:grpSpPr>
        <p:sp>
          <p:nvSpPr>
            <p:cNvPr id="14" name="Seta curvada à direita 10">
              <a:extLst>
                <a:ext uri="{FF2B5EF4-FFF2-40B4-BE49-F238E27FC236}">
                  <a16:creationId xmlns:a16="http://schemas.microsoft.com/office/drawing/2014/main" id="{7CCE6CEC-98B8-47DF-B096-1A6B26F6EA25}"/>
                </a:ext>
              </a:extLst>
            </p:cNvPr>
            <p:cNvSpPr/>
            <p:nvPr/>
          </p:nvSpPr>
          <p:spPr>
            <a:xfrm flipV="1">
              <a:off x="2559688" y="4005561"/>
              <a:ext cx="384441" cy="602511"/>
            </a:xfrm>
            <a:prstGeom prst="curved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18" name="CaixaDeTexto 17">
              <a:extLst>
                <a:ext uri="{FF2B5EF4-FFF2-40B4-BE49-F238E27FC236}">
                  <a16:creationId xmlns:a16="http://schemas.microsoft.com/office/drawing/2014/main" id="{2C6F60B6-C8B4-4252-AE76-638C87AD0F58}"/>
                </a:ext>
              </a:extLst>
            </p:cNvPr>
            <p:cNvSpPr txBox="1"/>
            <p:nvPr/>
          </p:nvSpPr>
          <p:spPr>
            <a:xfrm>
              <a:off x="1996713" y="4176232"/>
              <a:ext cx="629758" cy="428469"/>
            </a:xfrm>
            <a:prstGeom prst="rect">
              <a:avLst/>
            </a:prstGeom>
            <a:noFill/>
          </p:spPr>
          <p:txBody>
            <a:bodyPr wrap="none" rtlCol="0">
              <a:spAutoFit/>
            </a:bodyPr>
            <a:lstStyle/>
            <a:p>
              <a:r>
                <a:rPr lang="pt-PT" sz="1138" dirty="0"/>
                <a:t>2016</a:t>
              </a:r>
            </a:p>
          </p:txBody>
        </p:sp>
      </p:grpSp>
      <p:grpSp>
        <p:nvGrpSpPr>
          <p:cNvPr id="23" name="Grupo 22">
            <a:extLst>
              <a:ext uri="{FF2B5EF4-FFF2-40B4-BE49-F238E27FC236}">
                <a16:creationId xmlns:a16="http://schemas.microsoft.com/office/drawing/2014/main" id="{FD221571-2A88-4F17-AB41-61A703C740DA}"/>
              </a:ext>
            </a:extLst>
          </p:cNvPr>
          <p:cNvGrpSpPr/>
          <p:nvPr/>
        </p:nvGrpSpPr>
        <p:grpSpPr>
          <a:xfrm>
            <a:off x="1612237" y="4148987"/>
            <a:ext cx="787516" cy="450143"/>
            <a:chOff x="1984291" y="4508488"/>
            <a:chExt cx="969251" cy="387892"/>
          </a:xfrm>
        </p:grpSpPr>
        <p:sp>
          <p:nvSpPr>
            <p:cNvPr id="19" name="Seta curvada à direita 10">
              <a:extLst>
                <a:ext uri="{FF2B5EF4-FFF2-40B4-BE49-F238E27FC236}">
                  <a16:creationId xmlns:a16="http://schemas.microsoft.com/office/drawing/2014/main" id="{3655F709-B80F-4E2A-A76F-BC220404F26D}"/>
                </a:ext>
              </a:extLst>
            </p:cNvPr>
            <p:cNvSpPr/>
            <p:nvPr/>
          </p:nvSpPr>
          <p:spPr>
            <a:xfrm flipV="1">
              <a:off x="2569101" y="4508488"/>
              <a:ext cx="384441" cy="387892"/>
            </a:xfrm>
            <a:prstGeom prst="curved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20" name="CaixaDeTexto 19">
              <a:extLst>
                <a:ext uri="{FF2B5EF4-FFF2-40B4-BE49-F238E27FC236}">
                  <a16:creationId xmlns:a16="http://schemas.microsoft.com/office/drawing/2014/main" id="{26075D6D-C4F6-43D9-855D-BF63D2CF6ECA}"/>
                </a:ext>
              </a:extLst>
            </p:cNvPr>
            <p:cNvSpPr txBox="1"/>
            <p:nvPr/>
          </p:nvSpPr>
          <p:spPr>
            <a:xfrm>
              <a:off x="1984291" y="4617254"/>
              <a:ext cx="629759" cy="230460"/>
            </a:xfrm>
            <a:prstGeom prst="rect">
              <a:avLst/>
            </a:prstGeom>
            <a:noFill/>
          </p:spPr>
          <p:txBody>
            <a:bodyPr wrap="none" rtlCol="0">
              <a:spAutoFit/>
            </a:bodyPr>
            <a:lstStyle/>
            <a:p>
              <a:r>
                <a:rPr lang="pt-PT" sz="1138" dirty="0"/>
                <a:t>2015</a:t>
              </a:r>
            </a:p>
          </p:txBody>
        </p:sp>
      </p:grpSp>
      <p:grpSp>
        <p:nvGrpSpPr>
          <p:cNvPr id="25" name="Grupo 22">
            <a:extLst>
              <a:ext uri="{FF2B5EF4-FFF2-40B4-BE49-F238E27FC236}">
                <a16:creationId xmlns:a16="http://schemas.microsoft.com/office/drawing/2014/main" id="{7CDC1336-1276-4653-9907-5BA03D9D7A3F}"/>
              </a:ext>
            </a:extLst>
          </p:cNvPr>
          <p:cNvGrpSpPr/>
          <p:nvPr/>
        </p:nvGrpSpPr>
        <p:grpSpPr>
          <a:xfrm>
            <a:off x="1614681" y="3018447"/>
            <a:ext cx="785072" cy="527551"/>
            <a:chOff x="1987300" y="4508488"/>
            <a:chExt cx="966242" cy="387892"/>
          </a:xfrm>
        </p:grpSpPr>
        <p:sp>
          <p:nvSpPr>
            <p:cNvPr id="26" name="Seta curvada à direita 10">
              <a:extLst>
                <a:ext uri="{FF2B5EF4-FFF2-40B4-BE49-F238E27FC236}">
                  <a16:creationId xmlns:a16="http://schemas.microsoft.com/office/drawing/2014/main" id="{BA3C4CAE-9EB8-41FC-B6CF-3004789DB06B}"/>
                </a:ext>
              </a:extLst>
            </p:cNvPr>
            <p:cNvSpPr/>
            <p:nvPr/>
          </p:nvSpPr>
          <p:spPr>
            <a:xfrm flipV="1">
              <a:off x="2569101" y="4508488"/>
              <a:ext cx="384441" cy="387892"/>
            </a:xfrm>
            <a:prstGeom prst="curved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27" name="CaixaDeTexto 26">
              <a:extLst>
                <a:ext uri="{FF2B5EF4-FFF2-40B4-BE49-F238E27FC236}">
                  <a16:creationId xmlns:a16="http://schemas.microsoft.com/office/drawing/2014/main" id="{C0448C23-33E2-4D9D-B460-7A4BC3674F3D}"/>
                </a:ext>
              </a:extLst>
            </p:cNvPr>
            <p:cNvSpPr txBox="1"/>
            <p:nvPr/>
          </p:nvSpPr>
          <p:spPr>
            <a:xfrm>
              <a:off x="1987300" y="4548545"/>
              <a:ext cx="629758" cy="196645"/>
            </a:xfrm>
            <a:prstGeom prst="rect">
              <a:avLst/>
            </a:prstGeom>
            <a:noFill/>
          </p:spPr>
          <p:txBody>
            <a:bodyPr wrap="none" rtlCol="0">
              <a:spAutoFit/>
            </a:bodyPr>
            <a:lstStyle/>
            <a:p>
              <a:r>
                <a:rPr lang="pt-PT" sz="1138" dirty="0"/>
                <a:t>2018</a:t>
              </a:r>
            </a:p>
          </p:txBody>
        </p:sp>
      </p:grpSp>
      <p:grpSp>
        <p:nvGrpSpPr>
          <p:cNvPr id="21" name="Grupo 20">
            <a:extLst>
              <a:ext uri="{FF2B5EF4-FFF2-40B4-BE49-F238E27FC236}">
                <a16:creationId xmlns:a16="http://schemas.microsoft.com/office/drawing/2014/main" id="{86F36B50-EDC8-40A5-94CF-C9EFB2EC4CD5}"/>
              </a:ext>
            </a:extLst>
          </p:cNvPr>
          <p:cNvGrpSpPr/>
          <p:nvPr/>
        </p:nvGrpSpPr>
        <p:grpSpPr>
          <a:xfrm>
            <a:off x="1617032" y="3440140"/>
            <a:ext cx="769776" cy="481940"/>
            <a:chOff x="1990193" y="3291839"/>
            <a:chExt cx="947416" cy="847549"/>
          </a:xfrm>
        </p:grpSpPr>
        <p:sp>
          <p:nvSpPr>
            <p:cNvPr id="13" name="Seta curvada à direita 19">
              <a:extLst>
                <a:ext uri="{FF2B5EF4-FFF2-40B4-BE49-F238E27FC236}">
                  <a16:creationId xmlns:a16="http://schemas.microsoft.com/office/drawing/2014/main" id="{4520B80D-EA99-4C9D-B812-428E692383E4}"/>
                </a:ext>
              </a:extLst>
            </p:cNvPr>
            <p:cNvSpPr/>
            <p:nvPr/>
          </p:nvSpPr>
          <p:spPr>
            <a:xfrm flipV="1">
              <a:off x="2553168" y="3291839"/>
              <a:ext cx="384441" cy="847549"/>
            </a:xfrm>
            <a:prstGeom prst="curved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17" name="CaixaDeTexto 16">
              <a:extLst>
                <a:ext uri="{FF2B5EF4-FFF2-40B4-BE49-F238E27FC236}">
                  <a16:creationId xmlns:a16="http://schemas.microsoft.com/office/drawing/2014/main" id="{27A33133-FD7F-4202-B451-5C843C102D13}"/>
                </a:ext>
              </a:extLst>
            </p:cNvPr>
            <p:cNvSpPr txBox="1"/>
            <p:nvPr/>
          </p:nvSpPr>
          <p:spPr>
            <a:xfrm>
              <a:off x="1990193" y="3580147"/>
              <a:ext cx="629758" cy="470336"/>
            </a:xfrm>
            <a:prstGeom prst="rect">
              <a:avLst/>
            </a:prstGeom>
            <a:noFill/>
          </p:spPr>
          <p:txBody>
            <a:bodyPr wrap="none" rtlCol="0">
              <a:spAutoFit/>
            </a:bodyPr>
            <a:lstStyle/>
            <a:p>
              <a:r>
                <a:rPr lang="pt-PT" sz="1138" dirty="0"/>
                <a:t>2017</a:t>
              </a:r>
            </a:p>
          </p:txBody>
        </p:sp>
      </p:grpSp>
      <p:sp>
        <p:nvSpPr>
          <p:cNvPr id="3" name="CaixaDeTexto 2">
            <a:extLst>
              <a:ext uri="{FF2B5EF4-FFF2-40B4-BE49-F238E27FC236}">
                <a16:creationId xmlns:a16="http://schemas.microsoft.com/office/drawing/2014/main" id="{CD607C97-7EE9-40C0-BB31-DB8112FF0E81}"/>
              </a:ext>
            </a:extLst>
          </p:cNvPr>
          <p:cNvSpPr txBox="1"/>
          <p:nvPr/>
        </p:nvSpPr>
        <p:spPr bwMode="auto">
          <a:xfrm>
            <a:off x="6357156" y="5954617"/>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58500" tIns="58500" rIns="58500" bIns="58500" numCol="1" rtlCol="0" anchor="t" anchorCtr="0" compatLnSpc="1">
            <a:prstTxWarp prst="textNoShape">
              <a:avLst/>
            </a:prstTxWarp>
            <a:noAutofit/>
          </a:bodyPr>
          <a:lstStyle/>
          <a:p>
            <a:pPr>
              <a:lnSpc>
                <a:spcPct val="85000"/>
              </a:lnSpc>
              <a:spcBef>
                <a:spcPts val="488"/>
              </a:spcBef>
              <a:spcAft>
                <a:spcPts val="0"/>
              </a:spcAft>
              <a:buClr>
                <a:schemeClr val="tx1"/>
              </a:buClr>
            </a:pPr>
            <a:r>
              <a:rPr lang="pt-PT" sz="975" dirty="0" err="1">
                <a:latin typeface="Calibri" panose="020F0502020204030204" pitchFamily="34" charset="0"/>
              </a:rPr>
              <a:t>Source</a:t>
            </a:r>
            <a:r>
              <a:rPr lang="pt-PT" sz="975" dirty="0">
                <a:latin typeface="Calibri" panose="020F0502020204030204" pitchFamily="34" charset="0"/>
              </a:rPr>
              <a:t> : ASF Portugal</a:t>
            </a:r>
          </a:p>
        </p:txBody>
      </p:sp>
    </p:spTree>
    <p:extLst>
      <p:ext uri="{BB962C8B-B14F-4D97-AF65-F5344CB8AC3E}">
        <p14:creationId xmlns:p14="http://schemas.microsoft.com/office/powerpoint/2010/main" val="2964286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664968" y="2626877"/>
            <a:ext cx="3960440" cy="1016768"/>
          </a:xfrm>
        </p:spPr>
        <p:txBody>
          <a:bodyPr/>
          <a:lstStyle/>
          <a:p>
            <a:pPr algn="ctr"/>
            <a:r>
              <a:rPr lang="fr-FR" altLang="fr-FR" sz="2800" dirty="0"/>
              <a:t>Stratégie Internationale du groupe VYV</a:t>
            </a:r>
          </a:p>
          <a:p>
            <a:pPr algn="ctr"/>
            <a:endParaRPr lang="fr-FR" altLang="fr-FR" sz="2800" dirty="0"/>
          </a:p>
        </p:txBody>
      </p:sp>
    </p:spTree>
    <p:extLst>
      <p:ext uri="{BB962C8B-B14F-4D97-AF65-F5344CB8AC3E}">
        <p14:creationId xmlns:p14="http://schemas.microsoft.com/office/powerpoint/2010/main" val="408678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824CF1-064E-4210-B2F2-238909ABB04C}"/>
              </a:ext>
            </a:extLst>
          </p:cNvPr>
          <p:cNvSpPr/>
          <p:nvPr/>
        </p:nvSpPr>
        <p:spPr>
          <a:xfrm>
            <a:off x="417371" y="943285"/>
            <a:ext cx="9145016" cy="1677382"/>
          </a:xfrm>
          <a:prstGeom prst="rect">
            <a:avLst/>
          </a:prstGeom>
        </p:spPr>
        <p:txBody>
          <a:bodyPr wrap="square">
            <a:spAutoFit/>
          </a:bodyPr>
          <a:lstStyle/>
          <a:p>
            <a:pPr marL="171450" lvl="0" indent="-171450">
              <a:buFont typeface="Wingdings" panose="05000000000000000000" pitchFamily="2" charset="2"/>
              <a:buChar char="§"/>
            </a:pPr>
            <a:r>
              <a:rPr lang="fr-FR" sz="1400" b="1" dirty="0">
                <a:solidFill>
                  <a:srgbClr val="482684"/>
                </a:solidFill>
              </a:rPr>
              <a:t>Un terrain de jeu de plus en plus contraint sur le marché domestique FRANCE, dans un monde de plus en plus ouvert</a:t>
            </a:r>
          </a:p>
          <a:p>
            <a:pPr marL="628650" lvl="1" indent="-171450">
              <a:buFont typeface="Wingdings" panose="05000000000000000000" pitchFamily="2" charset="2"/>
              <a:buChar char="§"/>
            </a:pPr>
            <a:r>
              <a:rPr lang="fr-FR" dirty="0">
                <a:solidFill>
                  <a:schemeClr val="bg1">
                    <a:lumMod val="50000"/>
                  </a:schemeClr>
                </a:solidFill>
              </a:rPr>
              <a:t>Le Groupe VYV opère sur le marché Français de l’assurance Santé et Prévoyance, extrêmement contraint, avec de très faibles niveaux de marge, un véritable carcan règlementaire et de moins en moins de potentiel de différenciation.</a:t>
            </a:r>
          </a:p>
          <a:p>
            <a:pPr marL="628650" lvl="1" indent="-171450">
              <a:buFont typeface="Wingdings" panose="05000000000000000000" pitchFamily="2" charset="2"/>
              <a:buChar char="§"/>
            </a:pPr>
            <a:r>
              <a:rPr lang="fr-FR" dirty="0">
                <a:solidFill>
                  <a:schemeClr val="bg1">
                    <a:lumMod val="50000"/>
                  </a:schemeClr>
                </a:solidFill>
              </a:rPr>
              <a:t>Mais ce terrain de jeu n’est qu’un fragment d’un monde de plus en plus ouvert </a:t>
            </a:r>
          </a:p>
          <a:p>
            <a:pPr marL="171450" lvl="0" indent="-171450">
              <a:buFont typeface="Wingdings" panose="05000000000000000000" pitchFamily="2" charset="2"/>
              <a:buChar char="§"/>
            </a:pPr>
            <a:endParaRPr lang="fr-FR" sz="1100" b="1" dirty="0">
              <a:solidFill>
                <a:srgbClr val="482684"/>
              </a:solidFill>
            </a:endParaRPr>
          </a:p>
          <a:p>
            <a:pPr lvl="0"/>
            <a:endParaRPr lang="fr-FR" sz="1400" dirty="0">
              <a:solidFill>
                <a:srgbClr val="482684"/>
              </a:solidFill>
            </a:endParaRPr>
          </a:p>
          <a:p>
            <a:pPr marL="171450" lvl="0" indent="-171450">
              <a:buFont typeface="Wingdings" panose="05000000000000000000" pitchFamily="2" charset="2"/>
              <a:buChar char="§"/>
            </a:pPr>
            <a:r>
              <a:rPr lang="fr-FR" sz="1400" b="1" dirty="0">
                <a:solidFill>
                  <a:srgbClr val="482684"/>
                </a:solidFill>
              </a:rPr>
              <a:t>Opportunités au service d’un projet mutualiste global : </a:t>
            </a:r>
            <a:endParaRPr lang="fr-FR" sz="1400" dirty="0">
              <a:solidFill>
                <a:srgbClr val="482684"/>
              </a:solidFill>
            </a:endParaRPr>
          </a:p>
        </p:txBody>
      </p:sp>
      <p:sp>
        <p:nvSpPr>
          <p:cNvPr id="20" name="Rectangle : coins arrondis 19">
            <a:extLst>
              <a:ext uri="{FF2B5EF4-FFF2-40B4-BE49-F238E27FC236}">
                <a16:creationId xmlns:a16="http://schemas.microsoft.com/office/drawing/2014/main" id="{1C5BDEA9-168B-4D76-A76C-E13478C62F44}"/>
              </a:ext>
            </a:extLst>
          </p:cNvPr>
          <p:cNvSpPr/>
          <p:nvPr/>
        </p:nvSpPr>
        <p:spPr>
          <a:xfrm>
            <a:off x="35855" y="54211"/>
            <a:ext cx="9793088" cy="699474"/>
          </a:xfrm>
          <a:prstGeom prst="roundRect">
            <a:avLst>
              <a:gd name="adj" fmla="val 22290"/>
            </a:avLst>
          </a:prstGeom>
          <a:noFill/>
          <a:ln w="19050">
            <a:noFill/>
          </a:ln>
        </p:spPr>
        <p:txBody>
          <a:bodyPr wrap="square" rtlCol="0" anchor="ctr">
            <a:noAutofit/>
          </a:bodyPr>
          <a:lstStyle/>
          <a:p>
            <a:pPr algn="ctr" defTabSz="495285" fontAlgn="auto">
              <a:spcBef>
                <a:spcPts val="0"/>
              </a:spcBef>
              <a:spcAft>
                <a:spcPts val="0"/>
              </a:spcAft>
            </a:pPr>
            <a:r>
              <a:rPr lang="fr-FR" sz="2000" b="1" dirty="0">
                <a:solidFill>
                  <a:srgbClr val="7030A0"/>
                </a:solidFill>
                <a:latin typeface="Calibri" panose="020F0502020204030204" pitchFamily="34" charset="0"/>
                <a:ea typeface="+mj-ea"/>
                <a:cs typeface="+mj-cs"/>
              </a:rPr>
              <a:t>Renforcer l’influence et les positions du groupe VYV pour disposer</a:t>
            </a:r>
            <a:br>
              <a:rPr lang="fr-FR" sz="2000" b="1" dirty="0">
                <a:solidFill>
                  <a:srgbClr val="7030A0"/>
                </a:solidFill>
                <a:latin typeface="Calibri" panose="020F0502020204030204" pitchFamily="34" charset="0"/>
                <a:ea typeface="+mj-ea"/>
                <a:cs typeface="+mj-cs"/>
              </a:rPr>
            </a:br>
            <a:r>
              <a:rPr lang="fr-FR" sz="2000" b="1" dirty="0">
                <a:solidFill>
                  <a:srgbClr val="7030A0"/>
                </a:solidFill>
                <a:latin typeface="Calibri" panose="020F0502020204030204" pitchFamily="34" charset="0"/>
                <a:ea typeface="+mj-ea"/>
                <a:cs typeface="+mj-cs"/>
              </a:rPr>
              <a:t> de relais de croissance et de terrains d’expérimentation</a:t>
            </a:r>
          </a:p>
        </p:txBody>
      </p:sp>
      <p:grpSp>
        <p:nvGrpSpPr>
          <p:cNvPr id="13" name="Groupe 12">
            <a:extLst>
              <a:ext uri="{FF2B5EF4-FFF2-40B4-BE49-F238E27FC236}">
                <a16:creationId xmlns:a16="http://schemas.microsoft.com/office/drawing/2014/main" id="{762211E4-55E0-45C1-825E-7950E416371C}"/>
              </a:ext>
            </a:extLst>
          </p:cNvPr>
          <p:cNvGrpSpPr/>
          <p:nvPr/>
        </p:nvGrpSpPr>
        <p:grpSpPr>
          <a:xfrm>
            <a:off x="6178011" y="2848249"/>
            <a:ext cx="3600400" cy="2380951"/>
            <a:chOff x="5326018" y="2272185"/>
            <a:chExt cx="3600400" cy="2380951"/>
          </a:xfrm>
        </p:grpSpPr>
        <p:sp>
          <p:nvSpPr>
            <p:cNvPr id="8" name="Rectangle avec coins arrondis en diagonale 13">
              <a:extLst>
                <a:ext uri="{FF2B5EF4-FFF2-40B4-BE49-F238E27FC236}">
                  <a16:creationId xmlns:a16="http://schemas.microsoft.com/office/drawing/2014/main" id="{C139A30D-D500-47AD-BD07-E50B346A3B44}"/>
                </a:ext>
              </a:extLst>
            </p:cNvPr>
            <p:cNvSpPr/>
            <p:nvPr/>
          </p:nvSpPr>
          <p:spPr>
            <a:xfrm>
              <a:off x="5326018" y="2478377"/>
              <a:ext cx="3567725" cy="1997369"/>
            </a:xfrm>
            <a:prstGeom prst="round2DiagRect">
              <a:avLst>
                <a:gd name="adj1" fmla="val 0"/>
                <a:gd name="adj2" fmla="val 0"/>
              </a:avLst>
            </a:prstGeom>
            <a:noFill/>
            <a:ln w="9525" cap="flat" cmpd="sng" algn="ctr">
              <a:noFill/>
              <a:prstDash val="solid"/>
              <a:miter lim="800000"/>
            </a:ln>
            <a:effectLst/>
            <a:extLst/>
          </p:spPr>
          <p:txBody>
            <a:bodyPr lIns="72000" tIns="72000" rIns="36000" bIns="36000" rtlCol="0" anchor="t"/>
            <a:lstStyle/>
            <a:p>
              <a:pPr lvl="1"/>
              <a:endParaRPr lang="fr-FR" sz="1050" dirty="0">
                <a:solidFill>
                  <a:schemeClr val="bg1">
                    <a:lumMod val="50000"/>
                  </a:schemeClr>
                </a:solidFill>
              </a:endParaRPr>
            </a:p>
            <a:p>
              <a:pPr marL="354013" lvl="1" indent="-171450">
                <a:buFont typeface="Arial" panose="020B0604020202020204" pitchFamily="34" charset="0"/>
                <a:buChar char="•"/>
              </a:pPr>
              <a:r>
                <a:rPr lang="fr-FR" sz="1100" b="1" dirty="0">
                  <a:solidFill>
                    <a:srgbClr val="7030A0"/>
                  </a:solidFill>
                </a:rPr>
                <a:t>Proposer aux Mutuelles du groupe des couvertures internationales </a:t>
              </a:r>
              <a:r>
                <a:rPr lang="fr-FR" sz="1100" dirty="0">
                  <a:solidFill>
                    <a:schemeClr val="bg1">
                      <a:lumMod val="50000"/>
                    </a:schemeClr>
                  </a:solidFill>
                </a:rPr>
                <a:t>pour équiper leur portefeuille</a:t>
              </a:r>
            </a:p>
            <a:p>
              <a:pPr marL="354013" lvl="1" indent="-171450">
                <a:buFont typeface="Arial" panose="020B0604020202020204" pitchFamily="34" charset="0"/>
                <a:buChar char="•"/>
              </a:pPr>
              <a:endParaRPr lang="fr-FR" sz="1100" dirty="0">
                <a:solidFill>
                  <a:schemeClr val="bg1">
                    <a:lumMod val="50000"/>
                  </a:schemeClr>
                </a:solidFill>
              </a:endParaRPr>
            </a:p>
            <a:p>
              <a:pPr marL="354013" lvl="1" indent="-171450">
                <a:buFont typeface="Arial" panose="020B0604020202020204" pitchFamily="34" charset="0"/>
                <a:buChar char="•"/>
              </a:pPr>
              <a:r>
                <a:rPr lang="fr-FR" sz="1100" b="1" dirty="0">
                  <a:solidFill>
                    <a:srgbClr val="7030A0"/>
                  </a:solidFill>
                </a:rPr>
                <a:t>Utiliser l’International comme terrain d’expérimentation </a:t>
              </a:r>
              <a:r>
                <a:rPr lang="fr-FR" sz="1100" dirty="0">
                  <a:solidFill>
                    <a:schemeClr val="bg1">
                      <a:lumMod val="50000"/>
                    </a:schemeClr>
                  </a:solidFill>
                </a:rPr>
                <a:t>pour </a:t>
              </a:r>
              <a:r>
                <a:rPr lang="fr-FR" sz="1100" b="1" dirty="0">
                  <a:solidFill>
                    <a:schemeClr val="bg1">
                      <a:lumMod val="50000"/>
                    </a:schemeClr>
                  </a:solidFill>
                </a:rPr>
                <a:t>:</a:t>
              </a:r>
              <a:r>
                <a:rPr lang="fr-FR" sz="1100" dirty="0">
                  <a:solidFill>
                    <a:schemeClr val="bg1">
                      <a:lumMod val="50000"/>
                    </a:schemeClr>
                  </a:solidFill>
                </a:rPr>
                <a:t> </a:t>
              </a:r>
            </a:p>
            <a:p>
              <a:pPr marL="811213" lvl="2" indent="-171450">
                <a:buFont typeface="Arial" panose="020B0604020202020204" pitchFamily="34" charset="0"/>
                <a:buChar char="•"/>
              </a:pPr>
              <a:r>
                <a:rPr lang="fr-FR" sz="1100" dirty="0">
                  <a:solidFill>
                    <a:schemeClr val="bg1">
                      <a:lumMod val="50000"/>
                    </a:schemeClr>
                  </a:solidFill>
                </a:rPr>
                <a:t>exporter de nouveaux modèles (sous des réglementations différentes) puis importer les enseignements en France</a:t>
              </a:r>
            </a:p>
            <a:p>
              <a:pPr marL="811213" lvl="2" indent="-171450">
                <a:buFont typeface="Arial" panose="020B0604020202020204" pitchFamily="34" charset="0"/>
                <a:buChar char="•"/>
              </a:pPr>
              <a:r>
                <a:rPr lang="fr-FR" sz="1100" dirty="0">
                  <a:solidFill>
                    <a:schemeClr val="bg1">
                      <a:lumMod val="50000"/>
                    </a:schemeClr>
                  </a:solidFill>
                </a:rPr>
                <a:t>nouer de nouveaux partenariats, </a:t>
              </a:r>
            </a:p>
            <a:p>
              <a:pPr marL="811213" lvl="2" indent="-171450">
                <a:buFont typeface="Arial" panose="020B0604020202020204" pitchFamily="34" charset="0"/>
                <a:buChar char="•"/>
              </a:pPr>
              <a:r>
                <a:rPr lang="fr-FR" sz="1100" dirty="0">
                  <a:solidFill>
                    <a:schemeClr val="bg1">
                      <a:lumMod val="50000"/>
                    </a:schemeClr>
                  </a:solidFill>
                </a:rPr>
                <a:t>identifier des technologies émergentes</a:t>
              </a:r>
            </a:p>
            <a:p>
              <a:pPr marL="354013" lvl="1" indent="-171450">
                <a:buFont typeface="Arial" panose="020B0604020202020204" pitchFamily="34" charset="0"/>
                <a:buChar char="•"/>
              </a:pPr>
              <a:endParaRPr lang="fr-FR" sz="1100" dirty="0">
                <a:solidFill>
                  <a:schemeClr val="bg1">
                    <a:lumMod val="50000"/>
                  </a:schemeClr>
                </a:solidFill>
              </a:endParaRPr>
            </a:p>
            <a:p>
              <a:pPr marL="354013" lvl="1" indent="-171450">
                <a:buFont typeface="Arial" panose="020B0604020202020204" pitchFamily="34" charset="0"/>
                <a:buChar char="•"/>
              </a:pPr>
              <a:endParaRPr lang="fr-FR" sz="1050" dirty="0">
                <a:solidFill>
                  <a:schemeClr val="bg1">
                    <a:lumMod val="50000"/>
                  </a:schemeClr>
                </a:solidFill>
              </a:endParaRPr>
            </a:p>
          </p:txBody>
        </p:sp>
        <p:sp>
          <p:nvSpPr>
            <p:cNvPr id="2" name="Rectangle 1">
              <a:extLst>
                <a:ext uri="{FF2B5EF4-FFF2-40B4-BE49-F238E27FC236}">
                  <a16:creationId xmlns:a16="http://schemas.microsoft.com/office/drawing/2014/main" id="{EDB7662B-E44B-4560-8B28-0D543244BAAA}"/>
                </a:ext>
              </a:extLst>
            </p:cNvPr>
            <p:cNvSpPr/>
            <p:nvPr/>
          </p:nvSpPr>
          <p:spPr bwMode="auto">
            <a:xfrm>
              <a:off x="6151521" y="2272185"/>
              <a:ext cx="2592288" cy="514340"/>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85000"/>
                </a:lnSpc>
                <a:spcBef>
                  <a:spcPts val="0"/>
                </a:spcBef>
              </a:pPr>
              <a:r>
                <a:rPr lang="fr-FR" sz="1300" b="1" dirty="0">
                  <a:solidFill>
                    <a:srgbClr val="5D2884"/>
                  </a:solidFill>
                  <a:latin typeface="Calibri" panose="020F0502020204030204" pitchFamily="34" charset="0"/>
                </a:rPr>
                <a:t>FIDELISER / EXPÉRIMENTER </a:t>
              </a:r>
            </a:p>
          </p:txBody>
        </p:sp>
        <p:sp>
          <p:nvSpPr>
            <p:cNvPr id="4" name="Rectangle : coins arrondis 3">
              <a:extLst>
                <a:ext uri="{FF2B5EF4-FFF2-40B4-BE49-F238E27FC236}">
                  <a16:creationId xmlns:a16="http://schemas.microsoft.com/office/drawing/2014/main" id="{AD6598B7-844B-4262-B568-92D8852B1571}"/>
                </a:ext>
              </a:extLst>
            </p:cNvPr>
            <p:cNvSpPr/>
            <p:nvPr/>
          </p:nvSpPr>
          <p:spPr bwMode="auto">
            <a:xfrm>
              <a:off x="5411004" y="2272185"/>
              <a:ext cx="3515414" cy="2380951"/>
            </a:xfrm>
            <a:prstGeom prst="roundRect">
              <a:avLst/>
            </a:prstGeom>
            <a:noFill/>
            <a:ln w="1905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a:latin typeface="Calibri" panose="020F0502020204030204" pitchFamily="34" charset="0"/>
              </a:endParaRPr>
            </a:p>
          </p:txBody>
        </p:sp>
      </p:grpSp>
      <p:grpSp>
        <p:nvGrpSpPr>
          <p:cNvPr id="5" name="Groupe 4">
            <a:extLst>
              <a:ext uri="{FF2B5EF4-FFF2-40B4-BE49-F238E27FC236}">
                <a16:creationId xmlns:a16="http://schemas.microsoft.com/office/drawing/2014/main" id="{A2E32051-C601-4AE5-9EC6-B06095BBA856}"/>
              </a:ext>
            </a:extLst>
          </p:cNvPr>
          <p:cNvGrpSpPr/>
          <p:nvPr/>
        </p:nvGrpSpPr>
        <p:grpSpPr>
          <a:xfrm>
            <a:off x="1516382" y="2850991"/>
            <a:ext cx="3868666" cy="1270454"/>
            <a:chOff x="725918" y="3128428"/>
            <a:chExt cx="3868666" cy="1270454"/>
          </a:xfrm>
        </p:grpSpPr>
        <p:grpSp>
          <p:nvGrpSpPr>
            <p:cNvPr id="6" name="Groupe 5">
              <a:extLst>
                <a:ext uri="{FF2B5EF4-FFF2-40B4-BE49-F238E27FC236}">
                  <a16:creationId xmlns:a16="http://schemas.microsoft.com/office/drawing/2014/main" id="{BE194D59-91B2-4AEB-8089-37C517E50DC6}"/>
                </a:ext>
              </a:extLst>
            </p:cNvPr>
            <p:cNvGrpSpPr/>
            <p:nvPr/>
          </p:nvGrpSpPr>
          <p:grpSpPr>
            <a:xfrm>
              <a:off x="868908" y="3223547"/>
              <a:ext cx="3725676" cy="1175335"/>
              <a:chOff x="4663942" y="2276872"/>
              <a:chExt cx="3725676" cy="1368152"/>
            </a:xfrm>
          </p:grpSpPr>
          <p:sp>
            <p:nvSpPr>
              <p:cNvPr id="11" name="Rectangle avec coins arrondis en diagonale 13">
                <a:extLst>
                  <a:ext uri="{FF2B5EF4-FFF2-40B4-BE49-F238E27FC236}">
                    <a16:creationId xmlns:a16="http://schemas.microsoft.com/office/drawing/2014/main" id="{01378C8C-F101-443C-97D1-E54F2442AFEC}"/>
                  </a:ext>
                </a:extLst>
              </p:cNvPr>
              <p:cNvSpPr/>
              <p:nvPr/>
            </p:nvSpPr>
            <p:spPr>
              <a:xfrm>
                <a:off x="4663942" y="2726505"/>
                <a:ext cx="3725676" cy="725702"/>
              </a:xfrm>
              <a:prstGeom prst="round2DiagRect">
                <a:avLst>
                  <a:gd name="adj1" fmla="val 0"/>
                  <a:gd name="adj2" fmla="val 0"/>
                </a:avLst>
              </a:prstGeom>
              <a:noFill/>
              <a:ln w="9525" cap="flat" cmpd="sng" algn="ctr">
                <a:noFill/>
                <a:prstDash val="solid"/>
                <a:miter lim="800000"/>
              </a:ln>
              <a:effectLst/>
              <a:extLst/>
            </p:spPr>
            <p:txBody>
              <a:bodyPr lIns="72000" tIns="72000" rIns="36000" bIns="36000" rtlCol="0" anchor="t"/>
              <a:lstStyle/>
              <a:p>
                <a:pPr marL="171450" lvl="0" indent="-171450" algn="ctr">
                  <a:lnSpc>
                    <a:spcPct val="110000"/>
                  </a:lnSpc>
                  <a:buFont typeface="Arial" panose="020B0604020202020204" pitchFamily="34" charset="0"/>
                  <a:buChar char="•"/>
                </a:pPr>
                <a:endParaRPr lang="fr-FR" sz="800" b="1" cap="all" dirty="0">
                  <a:solidFill>
                    <a:schemeClr val="bg1">
                      <a:lumMod val="50000"/>
                    </a:schemeClr>
                  </a:solidFill>
                </a:endParaRPr>
              </a:p>
              <a:p>
                <a:pPr marL="182563" lvl="1"/>
                <a:r>
                  <a:rPr lang="fr-FR" sz="1050" dirty="0">
                    <a:solidFill>
                      <a:schemeClr val="bg1">
                        <a:lumMod val="50000"/>
                      </a:schemeClr>
                    </a:solidFill>
                  </a:rPr>
                  <a:t>Si ce modèle se développe dans des pays à forte croissance, il s’en trouvera renforcé et pérennisé en France et en Europe </a:t>
                </a:r>
              </a:p>
            </p:txBody>
          </p:sp>
          <p:sp>
            <p:nvSpPr>
              <p:cNvPr id="12" name="Rectangle 11">
                <a:extLst>
                  <a:ext uri="{FF2B5EF4-FFF2-40B4-BE49-F238E27FC236}">
                    <a16:creationId xmlns:a16="http://schemas.microsoft.com/office/drawing/2014/main" id="{A7EA50B1-2523-4B1A-9274-7BAB0E50A622}"/>
                  </a:ext>
                </a:extLst>
              </p:cNvPr>
              <p:cNvSpPr/>
              <p:nvPr/>
            </p:nvSpPr>
            <p:spPr bwMode="auto">
              <a:xfrm>
                <a:off x="5076223" y="2282409"/>
                <a:ext cx="2901114" cy="628534"/>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1300" b="1" dirty="0">
                    <a:solidFill>
                      <a:srgbClr val="5D2884"/>
                    </a:solidFill>
                    <a:latin typeface="Calibri" panose="020F0502020204030204" pitchFamily="34" charset="0"/>
                  </a:rPr>
                  <a:t>PROMOUVOIR LE MODELE MUTUALISTE HORS DE NOS FRONTIERES</a:t>
                </a:r>
              </a:p>
            </p:txBody>
          </p:sp>
          <p:sp>
            <p:nvSpPr>
              <p:cNvPr id="14" name="Rectangle : coins arrondis 13">
                <a:extLst>
                  <a:ext uri="{FF2B5EF4-FFF2-40B4-BE49-F238E27FC236}">
                    <a16:creationId xmlns:a16="http://schemas.microsoft.com/office/drawing/2014/main" id="{507019BE-3A27-4291-A4AE-1A72C9246642}"/>
                  </a:ext>
                </a:extLst>
              </p:cNvPr>
              <p:cNvSpPr/>
              <p:nvPr/>
            </p:nvSpPr>
            <p:spPr bwMode="auto">
              <a:xfrm>
                <a:off x="4736976" y="2276872"/>
                <a:ext cx="3515414" cy="1368152"/>
              </a:xfrm>
              <a:prstGeom prst="roundRect">
                <a:avLst/>
              </a:prstGeom>
              <a:noFill/>
              <a:ln w="1905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a:latin typeface="Calibri" panose="020F0502020204030204" pitchFamily="34" charset="0"/>
                </a:endParaRPr>
              </a:p>
            </p:txBody>
          </p:sp>
        </p:grpSp>
        <p:sp>
          <p:nvSpPr>
            <p:cNvPr id="3" name="Ellipse 2">
              <a:extLst>
                <a:ext uri="{FF2B5EF4-FFF2-40B4-BE49-F238E27FC236}">
                  <a16:creationId xmlns:a16="http://schemas.microsoft.com/office/drawing/2014/main" id="{BB4005A2-492D-44DB-A632-5F084163CC95}"/>
                </a:ext>
              </a:extLst>
            </p:cNvPr>
            <p:cNvSpPr/>
            <p:nvPr/>
          </p:nvSpPr>
          <p:spPr bwMode="auto">
            <a:xfrm>
              <a:off x="725918" y="3128428"/>
              <a:ext cx="432048" cy="348633"/>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1600" b="1" dirty="0">
                  <a:solidFill>
                    <a:schemeClr val="bg1">
                      <a:lumMod val="95000"/>
                    </a:schemeClr>
                  </a:solidFill>
                  <a:latin typeface="Calibri" panose="020F0502020204030204" pitchFamily="34" charset="0"/>
                </a:rPr>
                <a:t>1</a:t>
              </a:r>
            </a:p>
          </p:txBody>
        </p:sp>
      </p:grpSp>
      <p:sp>
        <p:nvSpPr>
          <p:cNvPr id="17" name="Ellipse 16">
            <a:extLst>
              <a:ext uri="{FF2B5EF4-FFF2-40B4-BE49-F238E27FC236}">
                <a16:creationId xmlns:a16="http://schemas.microsoft.com/office/drawing/2014/main" id="{43B1CDB5-1D72-4016-9A61-876E02FAC63B}"/>
              </a:ext>
            </a:extLst>
          </p:cNvPr>
          <p:cNvSpPr/>
          <p:nvPr/>
        </p:nvSpPr>
        <p:spPr bwMode="auto">
          <a:xfrm>
            <a:off x="6201208" y="2746903"/>
            <a:ext cx="432048" cy="348633"/>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1600" b="1" dirty="0">
                <a:solidFill>
                  <a:schemeClr val="bg1">
                    <a:lumMod val="95000"/>
                  </a:schemeClr>
                </a:solidFill>
                <a:latin typeface="Calibri" panose="020F0502020204030204" pitchFamily="34" charset="0"/>
              </a:rPr>
              <a:t>2</a:t>
            </a:r>
          </a:p>
        </p:txBody>
      </p:sp>
      <p:grpSp>
        <p:nvGrpSpPr>
          <p:cNvPr id="21" name="Groupe 20">
            <a:extLst>
              <a:ext uri="{FF2B5EF4-FFF2-40B4-BE49-F238E27FC236}">
                <a16:creationId xmlns:a16="http://schemas.microsoft.com/office/drawing/2014/main" id="{6915C9B8-ABDA-41B9-A9C7-C41FE874A553}"/>
              </a:ext>
            </a:extLst>
          </p:cNvPr>
          <p:cNvGrpSpPr/>
          <p:nvPr/>
        </p:nvGrpSpPr>
        <p:grpSpPr>
          <a:xfrm>
            <a:off x="1568624" y="4533759"/>
            <a:ext cx="4429822" cy="1768649"/>
            <a:chOff x="3012504" y="4828703"/>
            <a:chExt cx="4429822" cy="1768649"/>
          </a:xfrm>
        </p:grpSpPr>
        <p:grpSp>
          <p:nvGrpSpPr>
            <p:cNvPr id="7" name="Groupe 6">
              <a:extLst>
                <a:ext uri="{FF2B5EF4-FFF2-40B4-BE49-F238E27FC236}">
                  <a16:creationId xmlns:a16="http://schemas.microsoft.com/office/drawing/2014/main" id="{A270C065-B867-4F6B-A864-EDA42B9935DA}"/>
                </a:ext>
              </a:extLst>
            </p:cNvPr>
            <p:cNvGrpSpPr/>
            <p:nvPr/>
          </p:nvGrpSpPr>
          <p:grpSpPr>
            <a:xfrm>
              <a:off x="3212764" y="4859223"/>
              <a:ext cx="4229562" cy="1738129"/>
              <a:chOff x="4395846" y="4437753"/>
              <a:chExt cx="4229562" cy="1954821"/>
            </a:xfrm>
          </p:grpSpPr>
          <p:sp>
            <p:nvSpPr>
              <p:cNvPr id="9" name="Rectangle avec coins arrondis en diagonale 13">
                <a:extLst>
                  <a:ext uri="{FF2B5EF4-FFF2-40B4-BE49-F238E27FC236}">
                    <a16:creationId xmlns:a16="http://schemas.microsoft.com/office/drawing/2014/main" id="{48CC345B-E8A2-40CF-93D3-2025B1EDFFB0}"/>
                  </a:ext>
                </a:extLst>
              </p:cNvPr>
              <p:cNvSpPr/>
              <p:nvPr/>
            </p:nvSpPr>
            <p:spPr>
              <a:xfrm>
                <a:off x="4550724" y="4758785"/>
                <a:ext cx="3960440" cy="1560268"/>
              </a:xfrm>
              <a:prstGeom prst="round2DiagRect">
                <a:avLst>
                  <a:gd name="adj1" fmla="val 0"/>
                  <a:gd name="adj2" fmla="val 0"/>
                </a:avLst>
              </a:prstGeom>
              <a:noFill/>
              <a:ln w="9525" cap="flat" cmpd="sng" algn="ctr">
                <a:noFill/>
                <a:prstDash val="solid"/>
                <a:miter lim="800000"/>
              </a:ln>
              <a:effectLst/>
              <a:extLst/>
            </p:spPr>
            <p:txBody>
              <a:bodyPr lIns="72000" tIns="72000" rIns="36000" bIns="36000" rtlCol="0" anchor="t"/>
              <a:lstStyle/>
              <a:p>
                <a:pPr marL="171450" lvl="0" indent="-171450" algn="ctr">
                  <a:lnSpc>
                    <a:spcPct val="110000"/>
                  </a:lnSpc>
                  <a:buFont typeface="Arial" panose="020B0604020202020204" pitchFamily="34" charset="0"/>
                  <a:buChar char="•"/>
                </a:pPr>
                <a:endParaRPr lang="fr-FR" sz="800" b="1" cap="all" dirty="0">
                  <a:solidFill>
                    <a:schemeClr val="bg1">
                      <a:lumMod val="50000"/>
                    </a:schemeClr>
                  </a:solidFill>
                </a:endParaRPr>
              </a:p>
              <a:p>
                <a:pPr marL="182563" lvl="1"/>
                <a:r>
                  <a:rPr lang="fr-FR" sz="1050" b="1" dirty="0">
                    <a:solidFill>
                      <a:srgbClr val="7030A0"/>
                    </a:solidFill>
                  </a:rPr>
                  <a:t>Disposer de relais de croissance </a:t>
                </a:r>
                <a:r>
                  <a:rPr lang="fr-FR" sz="1050" dirty="0">
                    <a:solidFill>
                      <a:schemeClr val="bg1">
                        <a:lumMod val="50000"/>
                      </a:schemeClr>
                    </a:solidFill>
                  </a:rPr>
                  <a:t>(volumes) et/ou de rentabilité (marges) dans les zones où des modèles mutualistes ou « d’inspiration mutualiste » peuvent apporter une </a:t>
                </a:r>
                <a:r>
                  <a:rPr lang="fr-FR" sz="1050" b="1" dirty="0">
                    <a:solidFill>
                      <a:srgbClr val="7030A0"/>
                    </a:solidFill>
                  </a:rPr>
                  <a:t>valeur ajoutée sociale aux populations locales</a:t>
                </a:r>
                <a:r>
                  <a:rPr lang="fr-FR" sz="1050" b="1" dirty="0">
                    <a:solidFill>
                      <a:schemeClr val="bg1">
                        <a:lumMod val="50000"/>
                      </a:schemeClr>
                    </a:solidFill>
                  </a:rPr>
                  <a:t> </a:t>
                </a:r>
                <a:r>
                  <a:rPr lang="fr-FR" sz="1050" dirty="0">
                    <a:solidFill>
                      <a:schemeClr val="bg1">
                        <a:lumMod val="50000"/>
                      </a:schemeClr>
                    </a:solidFill>
                  </a:rPr>
                  <a:t>(meilleure qualité de protection, plus grande accessibilité </a:t>
                </a:r>
                <a:r>
                  <a:rPr lang="fr-FR" sz="1050" b="1" dirty="0">
                    <a:solidFill>
                      <a:schemeClr val="bg1">
                        <a:lumMod val="50000"/>
                      </a:schemeClr>
                    </a:solidFill>
                  </a:rPr>
                  <a:t>…) </a:t>
                </a:r>
                <a:r>
                  <a:rPr lang="fr-FR" sz="1050" b="1" dirty="0">
                    <a:solidFill>
                      <a:srgbClr val="7030A0"/>
                    </a:solidFill>
                  </a:rPr>
                  <a:t>dans des conditions économiques à terme favorables à notre groupe </a:t>
                </a:r>
              </a:p>
            </p:txBody>
          </p:sp>
          <p:sp>
            <p:nvSpPr>
              <p:cNvPr id="10" name="Rectangle 9">
                <a:extLst>
                  <a:ext uri="{FF2B5EF4-FFF2-40B4-BE49-F238E27FC236}">
                    <a16:creationId xmlns:a16="http://schemas.microsoft.com/office/drawing/2014/main" id="{2065ABF5-BA5A-4F39-ACA7-1E645A75EBB9}"/>
                  </a:ext>
                </a:extLst>
              </p:cNvPr>
              <p:cNvSpPr/>
              <p:nvPr/>
            </p:nvSpPr>
            <p:spPr bwMode="auto">
              <a:xfrm>
                <a:off x="5558836" y="4437753"/>
                <a:ext cx="1944216" cy="628534"/>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85000"/>
                  </a:lnSpc>
                  <a:spcBef>
                    <a:spcPts val="0"/>
                  </a:spcBef>
                </a:pPr>
                <a:r>
                  <a:rPr lang="fr-FR" sz="1300" b="1" dirty="0">
                    <a:solidFill>
                      <a:srgbClr val="5D2884"/>
                    </a:solidFill>
                    <a:latin typeface="Calibri" panose="020F0502020204030204" pitchFamily="34" charset="0"/>
                  </a:rPr>
                  <a:t>RELAIS DE CROISSANCE</a:t>
                </a:r>
              </a:p>
            </p:txBody>
          </p:sp>
          <p:sp>
            <p:nvSpPr>
              <p:cNvPr id="15" name="Rectangle : coins arrondis 14">
                <a:extLst>
                  <a:ext uri="{FF2B5EF4-FFF2-40B4-BE49-F238E27FC236}">
                    <a16:creationId xmlns:a16="http://schemas.microsoft.com/office/drawing/2014/main" id="{ACCFA046-CC7B-474F-A804-3A1721833CC1}"/>
                  </a:ext>
                </a:extLst>
              </p:cNvPr>
              <p:cNvSpPr/>
              <p:nvPr/>
            </p:nvSpPr>
            <p:spPr bwMode="auto">
              <a:xfrm>
                <a:off x="4395846" y="4499747"/>
                <a:ext cx="4229562" cy="1892827"/>
              </a:xfrm>
              <a:prstGeom prst="roundRect">
                <a:avLst/>
              </a:prstGeom>
              <a:noFill/>
              <a:ln w="1905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a:latin typeface="Calibri" panose="020F0502020204030204" pitchFamily="34" charset="0"/>
                </a:endParaRPr>
              </a:p>
            </p:txBody>
          </p:sp>
        </p:grpSp>
        <p:sp>
          <p:nvSpPr>
            <p:cNvPr id="18" name="Ellipse 17">
              <a:extLst>
                <a:ext uri="{FF2B5EF4-FFF2-40B4-BE49-F238E27FC236}">
                  <a16:creationId xmlns:a16="http://schemas.microsoft.com/office/drawing/2014/main" id="{A625F0F8-007A-4D0E-8D66-9F91D9F62495}"/>
                </a:ext>
              </a:extLst>
            </p:cNvPr>
            <p:cNvSpPr/>
            <p:nvPr/>
          </p:nvSpPr>
          <p:spPr bwMode="auto">
            <a:xfrm>
              <a:off x="3012504" y="4828703"/>
              <a:ext cx="432048" cy="348633"/>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r>
                <a:rPr lang="fr-FR" sz="1600" b="1" dirty="0">
                  <a:solidFill>
                    <a:schemeClr val="bg1">
                      <a:lumMod val="95000"/>
                    </a:schemeClr>
                  </a:solidFill>
                  <a:latin typeface="Calibri" panose="020F0502020204030204" pitchFamily="34" charset="0"/>
                </a:rPr>
                <a:t>3</a:t>
              </a:r>
            </a:p>
          </p:txBody>
        </p:sp>
      </p:grpSp>
    </p:spTree>
    <p:extLst>
      <p:ext uri="{BB962C8B-B14F-4D97-AF65-F5344CB8AC3E}">
        <p14:creationId xmlns:p14="http://schemas.microsoft.com/office/powerpoint/2010/main" val="202724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6DD3F87-4066-41E0-8F48-D60E9FC3EA3D}"/>
              </a:ext>
            </a:extLst>
          </p:cNvPr>
          <p:cNvSpPr/>
          <p:nvPr/>
        </p:nvSpPr>
        <p:spPr bwMode="auto">
          <a:xfrm>
            <a:off x="390074" y="470695"/>
            <a:ext cx="4271092" cy="576064"/>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85000"/>
              </a:lnSpc>
              <a:spcBef>
                <a:spcPts val="0"/>
              </a:spcBef>
            </a:pPr>
            <a:r>
              <a:rPr lang="fr-FR" sz="1800" b="1" dirty="0">
                <a:solidFill>
                  <a:srgbClr val="482684"/>
                </a:solidFill>
                <a:latin typeface="Calibri" panose="020F0502020204030204" pitchFamily="34" charset="0"/>
              </a:rPr>
              <a:t>FORCES DU GROUPE A L’INTERNATIONAL</a:t>
            </a:r>
          </a:p>
        </p:txBody>
      </p:sp>
      <p:cxnSp>
        <p:nvCxnSpPr>
          <p:cNvPr id="29" name="Connecteur droit 28">
            <a:extLst>
              <a:ext uri="{FF2B5EF4-FFF2-40B4-BE49-F238E27FC236}">
                <a16:creationId xmlns:a16="http://schemas.microsoft.com/office/drawing/2014/main" id="{5F0D4BAB-2A8B-49FB-855C-A1D5535262DE}"/>
              </a:ext>
            </a:extLst>
          </p:cNvPr>
          <p:cNvCxnSpPr/>
          <p:nvPr/>
        </p:nvCxnSpPr>
        <p:spPr bwMode="auto">
          <a:xfrm>
            <a:off x="549622" y="929457"/>
            <a:ext cx="3600399" cy="0"/>
          </a:xfrm>
          <a:prstGeom prst="line">
            <a:avLst/>
          </a:prstGeom>
          <a:solidFill>
            <a:schemeClr val="accent1"/>
          </a:solidFill>
          <a:ln w="19050" cap="flat" cmpd="sng" algn="ctr">
            <a:solidFill>
              <a:srgbClr val="482684"/>
            </a:solidFill>
            <a:prstDash val="solid"/>
            <a:round/>
            <a:headEnd type="none" w="med" len="med"/>
            <a:tailEnd type="none" w="lg" len="med"/>
          </a:ln>
          <a:effectLst/>
        </p:spPr>
      </p:cxnSp>
      <p:sp>
        <p:nvSpPr>
          <p:cNvPr id="30" name="Rectangle 29">
            <a:extLst>
              <a:ext uri="{FF2B5EF4-FFF2-40B4-BE49-F238E27FC236}">
                <a16:creationId xmlns:a16="http://schemas.microsoft.com/office/drawing/2014/main" id="{3BAAA52B-58EA-4E88-ABF5-F32510456DF7}"/>
              </a:ext>
            </a:extLst>
          </p:cNvPr>
          <p:cNvSpPr/>
          <p:nvPr/>
        </p:nvSpPr>
        <p:spPr>
          <a:xfrm>
            <a:off x="256144" y="1207178"/>
            <a:ext cx="4187354" cy="4662815"/>
          </a:xfrm>
          <a:prstGeom prst="rect">
            <a:avLst/>
          </a:prstGeom>
        </p:spPr>
        <p:txBody>
          <a:bodyPr wrap="square">
            <a:spAutoFit/>
          </a:bodyPr>
          <a:lstStyle/>
          <a:p>
            <a:pPr marL="171450" indent="-171450">
              <a:buFont typeface="Wingdings" panose="05000000000000000000" pitchFamily="2" charset="2"/>
              <a:buChar char="§"/>
            </a:pPr>
            <a:r>
              <a:rPr lang="fr-FR" sz="1400" b="1" dirty="0">
                <a:solidFill>
                  <a:srgbClr val="7030A0"/>
                </a:solidFill>
              </a:rPr>
              <a:t>Positionnement et notoriété</a:t>
            </a:r>
          </a:p>
          <a:p>
            <a:pPr marL="171450" indent="-171450">
              <a:buFont typeface="Wingdings" panose="05000000000000000000" pitchFamily="2" charset="2"/>
              <a:buChar char="§"/>
            </a:pPr>
            <a:endParaRPr lang="fr-FR" sz="1100" dirty="0"/>
          </a:p>
          <a:p>
            <a:pPr marL="171450" indent="-171450">
              <a:buFont typeface="Wingdings" panose="05000000000000000000" pitchFamily="2" charset="2"/>
              <a:buChar char="§"/>
            </a:pPr>
            <a:endParaRPr lang="fr-FR" sz="1100" dirty="0"/>
          </a:p>
          <a:p>
            <a:pPr marL="171450" indent="-171450">
              <a:buFont typeface="Wingdings" panose="05000000000000000000" pitchFamily="2" charset="2"/>
              <a:buChar char="§"/>
            </a:pPr>
            <a:endParaRPr lang="fr-FR" sz="200" dirty="0"/>
          </a:p>
          <a:p>
            <a:pPr indent="176213"/>
            <a:r>
              <a:rPr lang="fr-FR" sz="1100" dirty="0"/>
              <a:t> </a:t>
            </a:r>
          </a:p>
          <a:p>
            <a:pPr marL="171450" indent="-171450">
              <a:buFont typeface="Wingdings" panose="05000000000000000000" pitchFamily="2" charset="2"/>
              <a:buChar char="§"/>
            </a:pPr>
            <a:endParaRPr lang="fr-FR" sz="1100" b="1" dirty="0"/>
          </a:p>
          <a:p>
            <a:pPr marL="171450" indent="-171450">
              <a:buFont typeface="Wingdings" panose="05000000000000000000" pitchFamily="2" charset="2"/>
              <a:buChar char="§"/>
            </a:pPr>
            <a:endParaRPr lang="fr-FR" sz="1100" b="1" dirty="0"/>
          </a:p>
          <a:p>
            <a:endParaRPr lang="fr-FR" sz="1100" b="1" dirty="0"/>
          </a:p>
          <a:p>
            <a:pPr marL="171450" indent="-171450">
              <a:buFont typeface="Wingdings" panose="05000000000000000000" pitchFamily="2" charset="2"/>
              <a:buChar char="§"/>
            </a:pPr>
            <a:r>
              <a:rPr lang="fr-FR" sz="1400" b="1" dirty="0">
                <a:solidFill>
                  <a:srgbClr val="7030A0"/>
                </a:solidFill>
              </a:rPr>
              <a:t>Rayonnement via les instruments d’influence et de coopération </a:t>
            </a:r>
            <a:r>
              <a:rPr lang="fr-FR" sz="1400" b="1" dirty="0"/>
              <a:t>: </a:t>
            </a:r>
            <a:r>
              <a:rPr lang="fr-FR" sz="1400" dirty="0"/>
              <a:t>ICMIF, AIM, AISS, IDF </a:t>
            </a:r>
            <a:r>
              <a:rPr lang="fr-FR" sz="1100" i="1" dirty="0"/>
              <a:t>(</a:t>
            </a:r>
            <a:r>
              <a:rPr lang="fr-FR" sz="1100" i="1" dirty="0" err="1"/>
              <a:t>Insurance</a:t>
            </a:r>
            <a:r>
              <a:rPr lang="fr-FR" sz="1100" i="1" dirty="0"/>
              <a:t> </a:t>
            </a:r>
            <a:r>
              <a:rPr lang="fr-FR" sz="1100" i="1" dirty="0" err="1"/>
              <a:t>Development</a:t>
            </a:r>
            <a:r>
              <a:rPr lang="fr-FR" sz="1100" i="1" dirty="0"/>
              <a:t> Forum), </a:t>
            </a:r>
            <a:r>
              <a:rPr lang="fr-FR" sz="1400" dirty="0"/>
              <a:t>Coopération avec l’autorité de contrôle de Chine pour la construction d’un modèle mutualiste et l’intensification de la pénétration de l’assurance santé</a:t>
            </a:r>
          </a:p>
          <a:p>
            <a:pPr marL="171450" indent="-171450">
              <a:buFont typeface="Wingdings" panose="05000000000000000000" pitchFamily="2" charset="2"/>
              <a:buChar char="§"/>
            </a:pPr>
            <a:endParaRPr lang="fr-FR" sz="1400" dirty="0"/>
          </a:p>
          <a:p>
            <a:endParaRPr lang="fr-FR" sz="1400" b="1" dirty="0"/>
          </a:p>
          <a:p>
            <a:pPr marL="171450" indent="-171450">
              <a:buFont typeface="Wingdings" panose="05000000000000000000" pitchFamily="2" charset="2"/>
              <a:buChar char="§"/>
            </a:pPr>
            <a:r>
              <a:rPr lang="fr-FR" sz="1400" b="1" dirty="0">
                <a:solidFill>
                  <a:srgbClr val="7030A0"/>
                </a:solidFill>
              </a:rPr>
              <a:t>Robustesse financière du Groupe</a:t>
            </a:r>
          </a:p>
          <a:p>
            <a:pPr marL="628650" lvl="2" indent="-171450">
              <a:buFont typeface="Wingdings" panose="05000000000000000000" pitchFamily="2" charset="2"/>
              <a:buChar char="§"/>
            </a:pPr>
            <a:r>
              <a:rPr lang="fr-FR" sz="1400" dirty="0"/>
              <a:t>6,8 Md € de fonds propres</a:t>
            </a:r>
          </a:p>
          <a:p>
            <a:pPr marL="628650" lvl="2" indent="-171450">
              <a:buFont typeface="Wingdings" panose="05000000000000000000" pitchFamily="2" charset="2"/>
              <a:buChar char="§"/>
            </a:pPr>
            <a:r>
              <a:rPr lang="fr-FR" sz="1400" dirty="0"/>
              <a:t>9 Md € de CA </a:t>
            </a:r>
          </a:p>
          <a:p>
            <a:pPr marL="628650" lvl="2" indent="-171450">
              <a:buFont typeface="Wingdings" panose="05000000000000000000" pitchFamily="2" charset="2"/>
              <a:buChar char="§"/>
            </a:pPr>
            <a:r>
              <a:rPr lang="fr-FR" sz="1400" dirty="0"/>
              <a:t>MGEN notée AM BEST (A)</a:t>
            </a:r>
          </a:p>
          <a:p>
            <a:pPr marL="171450" indent="-171450">
              <a:buFont typeface="Wingdings" panose="05000000000000000000" pitchFamily="2" charset="2"/>
              <a:buChar char="§"/>
            </a:pPr>
            <a:endParaRPr lang="fr-FR" sz="1100" b="1" dirty="0"/>
          </a:p>
          <a:p>
            <a:r>
              <a:rPr lang="fr-FR" sz="1100" b="1" dirty="0"/>
              <a:t> </a:t>
            </a:r>
          </a:p>
          <a:p>
            <a:pPr marL="171450" indent="-171450">
              <a:buFont typeface="Wingdings" panose="05000000000000000000" pitchFamily="2" charset="2"/>
              <a:buChar char="§"/>
            </a:pPr>
            <a:endParaRPr lang="fr-FR" sz="1100" dirty="0"/>
          </a:p>
        </p:txBody>
      </p:sp>
      <p:pic>
        <p:nvPicPr>
          <p:cNvPr id="31" name="Image 30">
            <a:extLst>
              <a:ext uri="{FF2B5EF4-FFF2-40B4-BE49-F238E27FC236}">
                <a16:creationId xmlns:a16="http://schemas.microsoft.com/office/drawing/2014/main" id="{37957A5B-1329-4E00-9B40-FFD726EA118D}"/>
              </a:ext>
            </a:extLst>
          </p:cNvPr>
          <p:cNvPicPr>
            <a:picLocks noChangeAspect="1"/>
          </p:cNvPicPr>
          <p:nvPr/>
        </p:nvPicPr>
        <p:blipFill>
          <a:blip r:embed="rId3"/>
          <a:stretch>
            <a:fillRect/>
          </a:stretch>
        </p:blipFill>
        <p:spPr>
          <a:xfrm>
            <a:off x="507145" y="1583708"/>
            <a:ext cx="288032" cy="186143"/>
          </a:xfrm>
          <a:prstGeom prst="rect">
            <a:avLst/>
          </a:prstGeom>
        </p:spPr>
      </p:pic>
      <p:pic>
        <p:nvPicPr>
          <p:cNvPr id="32" name="Image 31">
            <a:extLst>
              <a:ext uri="{FF2B5EF4-FFF2-40B4-BE49-F238E27FC236}">
                <a16:creationId xmlns:a16="http://schemas.microsoft.com/office/drawing/2014/main" id="{21C1BF4D-67BF-4DAF-908B-AE53ECD5DAB2}"/>
              </a:ext>
            </a:extLst>
          </p:cNvPr>
          <p:cNvPicPr>
            <a:picLocks noChangeAspect="1"/>
          </p:cNvPicPr>
          <p:nvPr/>
        </p:nvPicPr>
        <p:blipFill>
          <a:blip r:embed="rId4"/>
          <a:stretch>
            <a:fillRect/>
          </a:stretch>
        </p:blipFill>
        <p:spPr>
          <a:xfrm>
            <a:off x="2709025" y="1544301"/>
            <a:ext cx="305956" cy="204870"/>
          </a:xfrm>
          <a:prstGeom prst="rect">
            <a:avLst/>
          </a:prstGeom>
        </p:spPr>
      </p:pic>
      <p:sp>
        <p:nvSpPr>
          <p:cNvPr id="33" name="Rectangle 32">
            <a:extLst>
              <a:ext uri="{FF2B5EF4-FFF2-40B4-BE49-F238E27FC236}">
                <a16:creationId xmlns:a16="http://schemas.microsoft.com/office/drawing/2014/main" id="{F50054EF-36E4-4981-BCA4-3C5BC5B515B1}"/>
              </a:ext>
            </a:extLst>
          </p:cNvPr>
          <p:cNvSpPr/>
          <p:nvPr/>
        </p:nvSpPr>
        <p:spPr>
          <a:xfrm>
            <a:off x="960512" y="1542371"/>
            <a:ext cx="1697633" cy="656590"/>
          </a:xfrm>
          <a:prstGeom prst="rect">
            <a:avLst/>
          </a:prstGeom>
        </p:spPr>
        <p:txBody>
          <a:bodyPr wrap="square">
            <a:spAutoFit/>
          </a:bodyPr>
          <a:lstStyle/>
          <a:p>
            <a:pPr eaLnBrk="0" hangingPunct="0">
              <a:lnSpc>
                <a:spcPts val="1100"/>
              </a:lnSpc>
            </a:pPr>
            <a:r>
              <a:rPr lang="fr-FR" sz="1100" b="1" cap="all" dirty="0">
                <a:solidFill>
                  <a:srgbClr val="482683"/>
                </a:solidFill>
              </a:rPr>
              <a:t>1</a:t>
            </a:r>
            <a:r>
              <a:rPr lang="fr-FR" sz="1100" baseline="30000" dirty="0"/>
              <a:t>er</a:t>
            </a:r>
            <a:r>
              <a:rPr lang="fr-FR" sz="1100" b="1" cap="all" baseline="30000" dirty="0">
                <a:solidFill>
                  <a:srgbClr val="482683"/>
                </a:solidFill>
              </a:rPr>
              <a:t>  </a:t>
            </a:r>
            <a:r>
              <a:rPr lang="fr-FR" sz="1100" b="1" cap="all" dirty="0">
                <a:solidFill>
                  <a:srgbClr val="482683"/>
                </a:solidFill>
              </a:rPr>
              <a:t>acteur assurance santé </a:t>
            </a:r>
          </a:p>
          <a:p>
            <a:pPr eaLnBrk="0" hangingPunct="0">
              <a:lnSpc>
                <a:spcPts val="1100"/>
              </a:lnSpc>
            </a:pPr>
            <a:r>
              <a:rPr lang="fr-FR" sz="1100" b="1" cap="all" dirty="0">
                <a:solidFill>
                  <a:srgbClr val="482683"/>
                </a:solidFill>
              </a:rPr>
              <a:t>1</a:t>
            </a:r>
            <a:r>
              <a:rPr lang="fr-FR" sz="1100" baseline="30000" dirty="0"/>
              <a:t>er</a:t>
            </a:r>
            <a:r>
              <a:rPr lang="fr-FR" sz="1100" b="1" cap="all" baseline="30000" dirty="0">
                <a:solidFill>
                  <a:srgbClr val="482683"/>
                </a:solidFill>
              </a:rPr>
              <a:t> </a:t>
            </a:r>
            <a:r>
              <a:rPr lang="fr-FR" sz="1100" b="1" cap="all" dirty="0">
                <a:solidFill>
                  <a:srgbClr val="482683"/>
                </a:solidFill>
              </a:rPr>
              <a:t> opérateur de services de soins</a:t>
            </a:r>
          </a:p>
        </p:txBody>
      </p:sp>
      <p:sp>
        <p:nvSpPr>
          <p:cNvPr id="34" name="Rectangle 33">
            <a:extLst>
              <a:ext uri="{FF2B5EF4-FFF2-40B4-BE49-F238E27FC236}">
                <a16:creationId xmlns:a16="http://schemas.microsoft.com/office/drawing/2014/main" id="{0FAC37E8-7487-4471-BEA4-73FFAAC39A44}"/>
              </a:ext>
            </a:extLst>
          </p:cNvPr>
          <p:cNvSpPr/>
          <p:nvPr/>
        </p:nvSpPr>
        <p:spPr>
          <a:xfrm>
            <a:off x="3028453" y="1542371"/>
            <a:ext cx="2119413" cy="656590"/>
          </a:xfrm>
          <a:prstGeom prst="rect">
            <a:avLst/>
          </a:prstGeom>
        </p:spPr>
        <p:txBody>
          <a:bodyPr wrap="square">
            <a:spAutoFit/>
          </a:bodyPr>
          <a:lstStyle/>
          <a:p>
            <a:pPr eaLnBrk="0" hangingPunct="0">
              <a:lnSpc>
                <a:spcPts val="1100"/>
              </a:lnSpc>
            </a:pPr>
            <a:r>
              <a:rPr lang="fr-FR" sz="1100" b="1" cap="all" dirty="0">
                <a:solidFill>
                  <a:srgbClr val="482683"/>
                </a:solidFill>
              </a:rPr>
              <a:t>2</a:t>
            </a:r>
            <a:r>
              <a:rPr lang="fr-FR" sz="1100" b="1" baseline="30000" dirty="0"/>
              <a:t>ème</a:t>
            </a:r>
            <a:r>
              <a:rPr lang="fr-FR" sz="1100" b="1" cap="all" baseline="30000" dirty="0">
                <a:solidFill>
                  <a:srgbClr val="482683"/>
                </a:solidFill>
              </a:rPr>
              <a:t>  </a:t>
            </a:r>
            <a:r>
              <a:rPr lang="fr-FR" sz="1100" b="1" cap="all" dirty="0">
                <a:solidFill>
                  <a:srgbClr val="482683"/>
                </a:solidFill>
              </a:rPr>
              <a:t>acteur assurance santé </a:t>
            </a:r>
          </a:p>
          <a:p>
            <a:pPr eaLnBrk="0" hangingPunct="0">
              <a:lnSpc>
                <a:spcPts val="1100"/>
              </a:lnSpc>
            </a:pPr>
            <a:r>
              <a:rPr lang="fr-FR" sz="1100" b="1" cap="all" dirty="0">
                <a:solidFill>
                  <a:srgbClr val="482683"/>
                </a:solidFill>
              </a:rPr>
              <a:t>1</a:t>
            </a:r>
            <a:r>
              <a:rPr lang="fr-FR" sz="1100" baseline="30000" dirty="0">
                <a:solidFill>
                  <a:srgbClr val="13264A"/>
                </a:solidFill>
              </a:rPr>
              <a:t>er</a:t>
            </a:r>
            <a:r>
              <a:rPr lang="fr-FR" sz="1100" b="1" cap="all" baseline="30000" dirty="0">
                <a:solidFill>
                  <a:srgbClr val="482683"/>
                </a:solidFill>
              </a:rPr>
              <a:t> </a:t>
            </a:r>
            <a:r>
              <a:rPr lang="fr-FR" sz="1100" b="1" cap="all" dirty="0">
                <a:solidFill>
                  <a:srgbClr val="482683"/>
                </a:solidFill>
              </a:rPr>
              <a:t> ACTEUR ASSURANCE ET SOINS</a:t>
            </a:r>
          </a:p>
        </p:txBody>
      </p:sp>
      <p:sp>
        <p:nvSpPr>
          <p:cNvPr id="15" name="Rectangle 14">
            <a:extLst>
              <a:ext uri="{FF2B5EF4-FFF2-40B4-BE49-F238E27FC236}">
                <a16:creationId xmlns:a16="http://schemas.microsoft.com/office/drawing/2014/main" id="{FD303A00-4637-455A-BBBD-8D5C507D2793}"/>
              </a:ext>
            </a:extLst>
          </p:cNvPr>
          <p:cNvSpPr/>
          <p:nvPr/>
        </p:nvSpPr>
        <p:spPr bwMode="auto">
          <a:xfrm>
            <a:off x="5817096" y="476672"/>
            <a:ext cx="3888431" cy="576064"/>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85000"/>
              </a:lnSpc>
              <a:spcBef>
                <a:spcPts val="0"/>
              </a:spcBef>
            </a:pPr>
            <a:r>
              <a:rPr lang="fr-FR" sz="1800" b="1" dirty="0">
                <a:solidFill>
                  <a:srgbClr val="482684"/>
                </a:solidFill>
                <a:latin typeface="Calibri" panose="020F0502020204030204" pitchFamily="34" charset="0"/>
              </a:rPr>
              <a:t>MARCHÉS VISÉS</a:t>
            </a:r>
          </a:p>
        </p:txBody>
      </p:sp>
      <p:cxnSp>
        <p:nvCxnSpPr>
          <p:cNvPr id="16" name="Connecteur droit 15">
            <a:extLst>
              <a:ext uri="{FF2B5EF4-FFF2-40B4-BE49-F238E27FC236}">
                <a16:creationId xmlns:a16="http://schemas.microsoft.com/office/drawing/2014/main" id="{8D5705D1-6683-4236-84B3-0230044409AE}"/>
              </a:ext>
            </a:extLst>
          </p:cNvPr>
          <p:cNvCxnSpPr>
            <a:cxnSpLocks/>
          </p:cNvCxnSpPr>
          <p:nvPr/>
        </p:nvCxnSpPr>
        <p:spPr bwMode="auto">
          <a:xfrm>
            <a:off x="5817096" y="928713"/>
            <a:ext cx="3384376" cy="3228"/>
          </a:xfrm>
          <a:prstGeom prst="line">
            <a:avLst/>
          </a:prstGeom>
          <a:solidFill>
            <a:schemeClr val="accent1"/>
          </a:solidFill>
          <a:ln w="19050" cap="flat" cmpd="sng" algn="ctr">
            <a:solidFill>
              <a:srgbClr val="482684"/>
            </a:solidFill>
            <a:prstDash val="solid"/>
            <a:round/>
            <a:headEnd type="none" w="med" len="med"/>
            <a:tailEnd type="none" w="lg" len="med"/>
          </a:ln>
          <a:effectLst/>
        </p:spPr>
      </p:cxnSp>
      <p:sp>
        <p:nvSpPr>
          <p:cNvPr id="17" name="Rectangle 16">
            <a:extLst>
              <a:ext uri="{FF2B5EF4-FFF2-40B4-BE49-F238E27FC236}">
                <a16:creationId xmlns:a16="http://schemas.microsoft.com/office/drawing/2014/main" id="{A8944DC4-0DE2-40AB-9EDD-496B2A144640}"/>
              </a:ext>
            </a:extLst>
          </p:cNvPr>
          <p:cNvSpPr/>
          <p:nvPr/>
        </p:nvSpPr>
        <p:spPr>
          <a:xfrm>
            <a:off x="5681832" y="1445705"/>
            <a:ext cx="3662142" cy="3970318"/>
          </a:xfrm>
          <a:prstGeom prst="rect">
            <a:avLst/>
          </a:prstGeom>
        </p:spPr>
        <p:txBody>
          <a:bodyPr wrap="square">
            <a:spAutoFit/>
          </a:bodyPr>
          <a:lstStyle/>
          <a:p>
            <a:pPr marL="171450" indent="-171450">
              <a:buFont typeface="Wingdings" panose="05000000000000000000" pitchFamily="2" charset="2"/>
              <a:buChar char="§"/>
            </a:pPr>
            <a:r>
              <a:rPr lang="fr-FR" sz="1400" b="1" dirty="0">
                <a:solidFill>
                  <a:srgbClr val="7030A0"/>
                </a:solidFill>
              </a:rPr>
              <a:t>1. IMPLANTATIONS LOCALES </a:t>
            </a:r>
            <a:r>
              <a:rPr lang="fr-FR" sz="1400" dirty="0">
                <a:solidFill>
                  <a:srgbClr val="7030A0"/>
                </a:solidFill>
              </a:rPr>
              <a:t> </a:t>
            </a:r>
            <a:br>
              <a:rPr lang="fr-FR" sz="1400" dirty="0"/>
            </a:br>
            <a:r>
              <a:rPr lang="fr-FR" sz="1400" i="1" dirty="0"/>
              <a:t>à destination des natifs des zones géographiques couvertes </a:t>
            </a:r>
            <a:endParaRPr lang="fr-FR" sz="1400" dirty="0"/>
          </a:p>
          <a:p>
            <a:pPr marL="541338" lvl="1" indent="-187325">
              <a:buFont typeface="Wingdings" panose="05000000000000000000" pitchFamily="2" charset="2"/>
              <a:buChar char="ü"/>
            </a:pPr>
            <a:r>
              <a:rPr lang="fr-FR" sz="1400" b="1" dirty="0">
                <a:solidFill>
                  <a:srgbClr val="7030A0"/>
                </a:solidFill>
              </a:rPr>
              <a:t>Portugal et Italie</a:t>
            </a:r>
          </a:p>
          <a:p>
            <a:pPr marL="541338" lvl="1" indent="-187325">
              <a:buFont typeface="Wingdings" panose="05000000000000000000" pitchFamily="2" charset="2"/>
              <a:buChar char="ü"/>
            </a:pPr>
            <a:r>
              <a:rPr lang="fr-FR" sz="1400" dirty="0"/>
              <a:t>Zones en cours d’instruction : </a:t>
            </a:r>
            <a:r>
              <a:rPr lang="fr-FR" sz="1400" b="1" dirty="0"/>
              <a:t>Chine</a:t>
            </a:r>
            <a:r>
              <a:rPr lang="fr-FR" sz="1400" dirty="0"/>
              <a:t> / Pologne </a:t>
            </a:r>
          </a:p>
          <a:p>
            <a:pPr indent="176213"/>
            <a:endParaRPr lang="fr-FR" sz="1400" dirty="0"/>
          </a:p>
          <a:p>
            <a:pPr indent="176213"/>
            <a:endParaRPr lang="fr-FR" sz="1400" dirty="0"/>
          </a:p>
          <a:p>
            <a:pPr marL="171450" indent="-171450">
              <a:buFont typeface="Wingdings" panose="05000000000000000000" pitchFamily="2" charset="2"/>
              <a:buChar char="§"/>
            </a:pPr>
            <a:r>
              <a:rPr lang="fr-FR" sz="1400" b="1" dirty="0">
                <a:solidFill>
                  <a:srgbClr val="7030A0"/>
                </a:solidFill>
              </a:rPr>
              <a:t>2. MOBILITÉ INTERNATIONALE</a:t>
            </a:r>
            <a:br>
              <a:rPr lang="fr-FR" sz="1400" i="1" dirty="0"/>
            </a:br>
            <a:endParaRPr lang="fr-FR" sz="1400" i="1" dirty="0"/>
          </a:p>
          <a:p>
            <a:pPr marL="541338" lvl="1" indent="-187325">
              <a:buFont typeface="Wingdings" panose="05000000000000000000" pitchFamily="2" charset="2"/>
              <a:buChar char="ü"/>
            </a:pPr>
            <a:r>
              <a:rPr lang="fr-FR" sz="1400" b="1" dirty="0"/>
              <a:t>Risques : </a:t>
            </a:r>
          </a:p>
          <a:p>
            <a:pPr marL="998538" lvl="2" indent="-187325">
              <a:buFont typeface="Wingdings" panose="05000000000000000000" pitchFamily="2" charset="2"/>
              <a:buChar char="ü"/>
            </a:pPr>
            <a:r>
              <a:rPr lang="fr-FR" sz="1400" b="1" dirty="0"/>
              <a:t>Santé / Prévoyance des Expatriés et jeunes en situation de Mobilité Internationale </a:t>
            </a:r>
          </a:p>
          <a:p>
            <a:pPr marL="998538" lvl="2" indent="-187325">
              <a:buFont typeface="Wingdings" panose="05000000000000000000" pitchFamily="2" charset="2"/>
              <a:buChar char="ü"/>
            </a:pPr>
            <a:r>
              <a:rPr lang="fr-FR" sz="1400" b="1" dirty="0"/>
              <a:t>Assistance Internationale</a:t>
            </a:r>
          </a:p>
          <a:p>
            <a:pPr marL="998538" lvl="2" indent="-187325">
              <a:buFont typeface="Wingdings" panose="05000000000000000000" pitchFamily="2" charset="2"/>
              <a:buChar char="ü"/>
            </a:pPr>
            <a:r>
              <a:rPr lang="fr-FR" sz="1400" b="1" dirty="0"/>
              <a:t>Assurance Voyage</a:t>
            </a:r>
          </a:p>
          <a:p>
            <a:pPr marL="354013" lvl="1"/>
            <a:endParaRPr lang="fr-FR" sz="1400" dirty="0"/>
          </a:p>
        </p:txBody>
      </p:sp>
      <p:sp>
        <p:nvSpPr>
          <p:cNvPr id="18" name="Flèche : droite 17">
            <a:extLst>
              <a:ext uri="{FF2B5EF4-FFF2-40B4-BE49-F238E27FC236}">
                <a16:creationId xmlns:a16="http://schemas.microsoft.com/office/drawing/2014/main" id="{6A01E471-E27C-4F49-852E-B13A4FD4F69D}"/>
              </a:ext>
            </a:extLst>
          </p:cNvPr>
          <p:cNvSpPr/>
          <p:nvPr/>
        </p:nvSpPr>
        <p:spPr bwMode="auto">
          <a:xfrm>
            <a:off x="4680228" y="644133"/>
            <a:ext cx="632812" cy="408603"/>
          </a:xfrm>
          <a:prstGeom prst="rightArrow">
            <a:avLst/>
          </a:prstGeom>
          <a:solidFill>
            <a:schemeClr val="tx2"/>
          </a:solidFill>
          <a:ln w="19050" cap="flat" cmpd="sng" algn="ctr">
            <a:solidFill>
              <a:schemeClr val="bg1"/>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err="1">
              <a:latin typeface="Calibri" panose="020F0502020204030204" pitchFamily="34" charset="0"/>
            </a:endParaRPr>
          </a:p>
        </p:txBody>
      </p:sp>
    </p:spTree>
    <p:extLst>
      <p:ext uri="{BB962C8B-B14F-4D97-AF65-F5344CB8AC3E}">
        <p14:creationId xmlns:p14="http://schemas.microsoft.com/office/powerpoint/2010/main" val="98755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088904" y="2852938"/>
            <a:ext cx="5112568" cy="576062"/>
          </a:xfrm>
        </p:spPr>
        <p:txBody>
          <a:bodyPr/>
          <a:lstStyle/>
          <a:p>
            <a:pPr algn="ctr"/>
            <a:r>
              <a:rPr lang="fr-FR" altLang="fr-FR" sz="2800" dirty="0"/>
              <a:t>Implantations en Europe</a:t>
            </a:r>
          </a:p>
        </p:txBody>
      </p:sp>
      <p:pic>
        <p:nvPicPr>
          <p:cNvPr id="4" name="Image 3">
            <a:extLst>
              <a:ext uri="{FF2B5EF4-FFF2-40B4-BE49-F238E27FC236}">
                <a16:creationId xmlns:a16="http://schemas.microsoft.com/office/drawing/2014/main" id="{18970A46-0696-4BA0-A3AC-18C1C5BF77B0}"/>
              </a:ext>
            </a:extLst>
          </p:cNvPr>
          <p:cNvPicPr>
            <a:picLocks noChangeAspect="1"/>
          </p:cNvPicPr>
          <p:nvPr/>
        </p:nvPicPr>
        <p:blipFill>
          <a:blip r:embed="rId2"/>
          <a:stretch>
            <a:fillRect/>
          </a:stretch>
        </p:blipFill>
        <p:spPr>
          <a:xfrm>
            <a:off x="5578587" y="3645024"/>
            <a:ext cx="849447" cy="576062"/>
          </a:xfrm>
          <a:prstGeom prst="rect">
            <a:avLst/>
          </a:prstGeom>
        </p:spPr>
      </p:pic>
      <p:pic>
        <p:nvPicPr>
          <p:cNvPr id="5" name="Image 4">
            <a:extLst>
              <a:ext uri="{FF2B5EF4-FFF2-40B4-BE49-F238E27FC236}">
                <a16:creationId xmlns:a16="http://schemas.microsoft.com/office/drawing/2014/main" id="{997E4D64-FE39-4ED4-85C9-3E2A63A0E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232" y="3645025"/>
            <a:ext cx="864096" cy="576063"/>
          </a:xfrm>
          <a:prstGeom prst="rect">
            <a:avLst/>
          </a:prstGeom>
        </p:spPr>
      </p:pic>
    </p:spTree>
    <p:extLst>
      <p:ext uri="{BB962C8B-B14F-4D97-AF65-F5344CB8AC3E}">
        <p14:creationId xmlns:p14="http://schemas.microsoft.com/office/powerpoint/2010/main" val="143395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03B250-1CAA-49F4-A4F8-09F0320EC51A}"/>
              </a:ext>
            </a:extLst>
          </p:cNvPr>
          <p:cNvSpPr/>
          <p:nvPr/>
        </p:nvSpPr>
        <p:spPr>
          <a:xfrm>
            <a:off x="400756" y="790771"/>
            <a:ext cx="9304772" cy="5755422"/>
          </a:xfrm>
          <a:prstGeom prst="rect">
            <a:avLst/>
          </a:prstGeom>
          <a:noFill/>
        </p:spPr>
        <p:txBody>
          <a:bodyPr wrap="square">
            <a:spAutoFit/>
          </a:bodyPr>
          <a:lstStyle/>
          <a:p>
            <a:pPr marL="171450" lvl="0" indent="-171450">
              <a:buFont typeface="Wingdings" panose="05000000000000000000" pitchFamily="2" charset="2"/>
              <a:buChar char="§"/>
            </a:pPr>
            <a:r>
              <a:rPr lang="fr-FR" b="1" dirty="0">
                <a:solidFill>
                  <a:srgbClr val="482684"/>
                </a:solidFill>
              </a:rPr>
              <a:t>Pourquoi l’Italie ?</a:t>
            </a:r>
            <a:endParaRPr lang="fr-FR" b="1" dirty="0">
              <a:solidFill>
                <a:srgbClr val="FF0000"/>
              </a:solidFill>
            </a:endParaRPr>
          </a:p>
          <a:p>
            <a:pPr marL="171450" lvl="0" indent="-171450">
              <a:buFont typeface="Wingdings" panose="05000000000000000000" pitchFamily="2" charset="2"/>
              <a:buChar char="§"/>
            </a:pPr>
            <a:endParaRPr lang="fr-FR" sz="1100" b="1" dirty="0">
              <a:solidFill>
                <a:srgbClr val="FF0000"/>
              </a:solidFill>
            </a:endParaRPr>
          </a:p>
          <a:p>
            <a:pPr marL="628650" lvl="1" indent="-171450">
              <a:buFontTx/>
              <a:buChar char="-"/>
            </a:pPr>
            <a:r>
              <a:rPr lang="fr-FR" b="1" dirty="0">
                <a:solidFill>
                  <a:srgbClr val="13264A"/>
                </a:solidFill>
              </a:rPr>
              <a:t>Système de santé Italien </a:t>
            </a:r>
            <a:r>
              <a:rPr lang="fr-FR" b="1" dirty="0">
                <a:solidFill>
                  <a:srgbClr val="13264A"/>
                </a:solidFill>
                <a:sym typeface="Symbol" panose="05050102010706020507" pitchFamily="18" charset="2"/>
              </a:rPr>
              <a:t> Système Français </a:t>
            </a:r>
            <a:r>
              <a:rPr lang="fr-FR" dirty="0">
                <a:solidFill>
                  <a:srgbClr val="13264A"/>
                </a:solidFill>
                <a:sym typeface="Symbol" panose="05050102010706020507" pitchFamily="18" charset="2"/>
              </a:rPr>
              <a:t>: Un Système public de soins = SSN (Système Sanitaire National) avec délais d’attente + un secteur Privé </a:t>
            </a:r>
            <a:endParaRPr lang="fr-FR" dirty="0">
              <a:solidFill>
                <a:srgbClr val="13264A"/>
              </a:solidFill>
            </a:endParaRPr>
          </a:p>
          <a:p>
            <a:pPr marL="628650" lvl="1" indent="-171450">
              <a:buFontTx/>
              <a:buChar char="-"/>
            </a:pPr>
            <a:r>
              <a:rPr lang="fr-FR" b="1" dirty="0">
                <a:solidFill>
                  <a:srgbClr val="13264A"/>
                </a:solidFill>
              </a:rPr>
              <a:t>2007-2008</a:t>
            </a:r>
            <a:r>
              <a:rPr lang="fr-FR" dirty="0">
                <a:solidFill>
                  <a:srgbClr val="13264A"/>
                </a:solidFill>
              </a:rPr>
              <a:t>, le Gouvernement Italien développe une </a:t>
            </a:r>
            <a:r>
              <a:rPr lang="fr-FR" b="1" dirty="0">
                <a:solidFill>
                  <a:srgbClr val="13264A"/>
                </a:solidFill>
              </a:rPr>
              <a:t>couverture maladie sous formes de Fonds sanitaires intégratifs </a:t>
            </a:r>
            <a:r>
              <a:rPr lang="fr-FR" dirty="0">
                <a:solidFill>
                  <a:srgbClr val="13264A"/>
                </a:solidFill>
              </a:rPr>
              <a:t>pour permettre aux Italiens de se faire soigner dans le secteur Privé, avec lequel le gouvernement passe des accords de conventionnement</a:t>
            </a:r>
          </a:p>
          <a:p>
            <a:pPr marL="1085850" lvl="2" indent="-171450">
              <a:buFontTx/>
              <a:buChar char="-"/>
            </a:pPr>
            <a:r>
              <a:rPr lang="fr-FR" dirty="0">
                <a:solidFill>
                  <a:srgbClr val="13264A"/>
                </a:solidFill>
              </a:rPr>
              <a:t>Cette couverture maladie </a:t>
            </a:r>
            <a:r>
              <a:rPr lang="fr-FR" dirty="0">
                <a:solidFill>
                  <a:srgbClr val="13264A"/>
                </a:solidFill>
                <a:sym typeface="Symbol" panose="05050102010706020507" pitchFamily="18" charset="2"/>
              </a:rPr>
              <a:t>n’est pas </a:t>
            </a:r>
            <a:r>
              <a:rPr lang="fr-FR" dirty="0">
                <a:solidFill>
                  <a:srgbClr val="13264A"/>
                </a:solidFill>
              </a:rPr>
              <a:t>une assurance maladie mais un fonds </a:t>
            </a:r>
            <a:r>
              <a:rPr lang="fr-FR" dirty="0">
                <a:solidFill>
                  <a:srgbClr val="13264A"/>
                </a:solidFill>
                <a:sym typeface="Symbol" panose="05050102010706020507" pitchFamily="18" charset="2"/>
              </a:rPr>
              <a:t>souscrit par les entreprises et leurs salariés (en échange de déductions fiscales) </a:t>
            </a:r>
          </a:p>
          <a:p>
            <a:pPr marL="1085850" lvl="2" indent="-171450">
              <a:buFontTx/>
              <a:buChar char="-"/>
            </a:pPr>
            <a:r>
              <a:rPr lang="fr-FR" dirty="0">
                <a:solidFill>
                  <a:srgbClr val="13264A"/>
                </a:solidFill>
                <a:sym typeface="Symbol" panose="05050102010706020507" pitchFamily="18" charset="2"/>
              </a:rPr>
              <a:t>La mise en place et la gestion de ces fonds sanitaires intégratifs est confié aux mutuelles italiennes, qui n’ont pas d’agrément pour exercer l’activité d’assurance</a:t>
            </a:r>
            <a:endParaRPr lang="fr-FR" dirty="0">
              <a:solidFill>
                <a:srgbClr val="13264A"/>
              </a:solidFill>
            </a:endParaRPr>
          </a:p>
          <a:p>
            <a:pPr marL="628650" lvl="1" indent="-171450">
              <a:buFontTx/>
              <a:buChar char="-"/>
            </a:pPr>
            <a:r>
              <a:rPr lang="fr-FR" altLang="fr-FR" dirty="0"/>
              <a:t>Puis le gouvernement Italien décide de </a:t>
            </a:r>
            <a:r>
              <a:rPr lang="fr-FR" altLang="fr-FR" b="1" dirty="0"/>
              <a:t>conditionner l’avantage fiscal à la prise en charge d’un minimum d’Assurance Dépendance (LTC) ; </a:t>
            </a:r>
            <a:r>
              <a:rPr lang="fr-FR" altLang="fr-FR" dirty="0"/>
              <a:t>activité d’assurance que les mutuelles ne peuvent exercer.</a:t>
            </a:r>
          </a:p>
          <a:p>
            <a:pPr marL="628650" lvl="1" indent="-171450">
              <a:buFontTx/>
              <a:buChar char="-"/>
            </a:pPr>
            <a:r>
              <a:rPr lang="fr-FR" altLang="fr-FR" dirty="0"/>
              <a:t>Les assureurs capitalistiques créent de « fausses mutuelles » ou « caisses de secours » pour pouvoir gérer les Fonds sanitaires Intégratifs en plus de leur offre assurantielle. Les mutuelles, elles,  doivent prendre des accords avec les Assureurs pour proposer une offre complète : Fonds Sanitaires Intégratifs (Couverture Santé + Assurance LTC) </a:t>
            </a:r>
          </a:p>
          <a:p>
            <a:pPr marL="1085850" lvl="2" indent="-171450">
              <a:buFontTx/>
              <a:buChar char="-"/>
            </a:pPr>
            <a:r>
              <a:rPr lang="fr-FR" altLang="fr-FR" b="1" dirty="0"/>
              <a:t>Cesare Pozzo</a:t>
            </a:r>
            <a:r>
              <a:rPr lang="fr-FR" altLang="fr-FR" dirty="0"/>
              <a:t>, mutuelle Italienne des Cheminots, se rapproche en France de </a:t>
            </a:r>
            <a:r>
              <a:rPr lang="fr-FR" altLang="fr-FR" b="1" dirty="0"/>
              <a:t>Harmonie Mutuelle pour une offre complète et totalement mutualiste : Fonds sanitaires Intégratifs (Cesare Pozzo) + Assurances (Harmonie Mutuelle : Santé, LTC, Prévoyance</a:t>
            </a:r>
          </a:p>
          <a:p>
            <a:pPr lvl="0" defTabSz="495285" fontAlgn="auto">
              <a:spcBef>
                <a:spcPts val="0"/>
              </a:spcBef>
              <a:spcAft>
                <a:spcPts val="0"/>
              </a:spcAft>
            </a:pPr>
            <a:endParaRPr lang="fr-FR" sz="1400" b="1" kern="0" dirty="0">
              <a:solidFill>
                <a:srgbClr val="482684"/>
              </a:solidFill>
              <a:latin typeface="Calibri"/>
              <a:ea typeface="MS PGothic" pitchFamily="34" charset="-128"/>
            </a:endParaRPr>
          </a:p>
          <a:p>
            <a:pPr marL="285750" lvl="0" indent="-285750" defTabSz="495285" fontAlgn="auto">
              <a:spcBef>
                <a:spcPts val="0"/>
              </a:spcBef>
              <a:spcAft>
                <a:spcPts val="0"/>
              </a:spcAft>
              <a:buFont typeface="Wingdings" panose="05000000000000000000" pitchFamily="2" charset="2"/>
              <a:buChar char="§"/>
            </a:pPr>
            <a:r>
              <a:rPr lang="fr-FR" b="1" dirty="0">
                <a:solidFill>
                  <a:srgbClr val="482684"/>
                </a:solidFill>
              </a:rPr>
              <a:t>Création en 2010 de la 1</a:t>
            </a:r>
            <a:r>
              <a:rPr lang="fr-FR" b="1" baseline="30000" dirty="0">
                <a:solidFill>
                  <a:srgbClr val="482684"/>
                </a:solidFill>
              </a:rPr>
              <a:t>ère </a:t>
            </a:r>
            <a:r>
              <a:rPr lang="fr-FR" b="1" dirty="0">
                <a:solidFill>
                  <a:srgbClr val="482684"/>
                </a:solidFill>
              </a:rPr>
              <a:t>société coopérative européenne dans le domaine de la protection sociale  : </a:t>
            </a:r>
            <a:r>
              <a:rPr lang="fr-FR" b="1" dirty="0" err="1">
                <a:solidFill>
                  <a:srgbClr val="482684"/>
                </a:solidFill>
              </a:rPr>
              <a:t>Fondo</a:t>
            </a:r>
            <a:r>
              <a:rPr lang="fr-FR" b="1" dirty="0">
                <a:solidFill>
                  <a:srgbClr val="482684"/>
                </a:solidFill>
              </a:rPr>
              <a:t> </a:t>
            </a:r>
            <a:r>
              <a:rPr lang="fr-FR" b="1" dirty="0" err="1">
                <a:solidFill>
                  <a:srgbClr val="482684"/>
                </a:solidFill>
              </a:rPr>
              <a:t>salute</a:t>
            </a:r>
            <a:r>
              <a:rPr lang="fr-FR" b="1" dirty="0">
                <a:solidFill>
                  <a:srgbClr val="482684"/>
                </a:solidFill>
              </a:rPr>
              <a:t> </a:t>
            </a:r>
          </a:p>
          <a:p>
            <a:pPr marL="285750" lvl="0" indent="-285750" defTabSz="495285" fontAlgn="auto">
              <a:spcBef>
                <a:spcPts val="0"/>
              </a:spcBef>
              <a:spcAft>
                <a:spcPts val="0"/>
              </a:spcAft>
              <a:buFont typeface="Wingdings" panose="05000000000000000000" pitchFamily="2" charset="2"/>
              <a:buChar char="§"/>
            </a:pPr>
            <a:endParaRPr lang="fr-FR" b="1" dirty="0">
              <a:solidFill>
                <a:srgbClr val="482684"/>
              </a:solidFill>
            </a:endParaRPr>
          </a:p>
          <a:p>
            <a:pPr marL="628650" lvl="1" indent="-171450">
              <a:buFontTx/>
              <a:buChar char="-"/>
            </a:pPr>
            <a:r>
              <a:rPr lang="fr-FR" sz="1100" dirty="0">
                <a:solidFill>
                  <a:srgbClr val="13264A"/>
                </a:solidFill>
              </a:rPr>
              <a:t>Partenariat 50/50 Union Harmonie Mutuelles et Cesare Pozzo </a:t>
            </a:r>
          </a:p>
          <a:p>
            <a:pPr marL="628650" lvl="1" indent="-171450">
              <a:buFontTx/>
              <a:buChar char="-"/>
            </a:pPr>
            <a:r>
              <a:rPr lang="fr-FR" sz="1100" dirty="0">
                <a:solidFill>
                  <a:srgbClr val="13264A"/>
                </a:solidFill>
              </a:rPr>
              <a:t>Création et développement d’un réseau conventionné : 3.200 établissements</a:t>
            </a:r>
          </a:p>
          <a:p>
            <a:pPr marL="628650" lvl="1" indent="-171450">
              <a:buFontTx/>
              <a:buChar char="-"/>
            </a:pPr>
            <a:r>
              <a:rPr lang="fr-FR" sz="1100" dirty="0">
                <a:solidFill>
                  <a:srgbClr val="13264A"/>
                </a:solidFill>
              </a:rPr>
              <a:t>Force de vente commune </a:t>
            </a:r>
          </a:p>
          <a:p>
            <a:pPr marL="628650" lvl="1" indent="-171450">
              <a:buFontTx/>
              <a:buChar char="-"/>
            </a:pPr>
            <a:r>
              <a:rPr lang="fr-FR" sz="1100" dirty="0">
                <a:solidFill>
                  <a:srgbClr val="13264A"/>
                </a:solidFill>
              </a:rPr>
              <a:t>Espace politique mutualiste franco-italien</a:t>
            </a:r>
            <a:endParaRPr lang="fr-FR" sz="1400" b="1" kern="0" dirty="0">
              <a:solidFill>
                <a:srgbClr val="482684"/>
              </a:solidFill>
              <a:latin typeface="Calibri"/>
              <a:ea typeface="MS PGothic" pitchFamily="34" charset="-128"/>
            </a:endParaRPr>
          </a:p>
          <a:p>
            <a:pPr marL="285750" lvl="0" indent="-285750" defTabSz="495285" fontAlgn="auto">
              <a:spcBef>
                <a:spcPts val="0"/>
              </a:spcBef>
              <a:spcAft>
                <a:spcPts val="0"/>
              </a:spcAft>
              <a:buFont typeface="Wingdings" panose="05000000000000000000" pitchFamily="2" charset="2"/>
              <a:buChar char="§"/>
            </a:pPr>
            <a:endParaRPr lang="fr-FR" sz="1400" b="1" kern="0" dirty="0">
              <a:solidFill>
                <a:srgbClr val="482684"/>
              </a:solidFill>
              <a:latin typeface="Calibri"/>
              <a:ea typeface="MS PGothic" pitchFamily="34" charset="-128"/>
            </a:endParaRPr>
          </a:p>
          <a:p>
            <a:pPr marL="171450" lvl="0" indent="-171450">
              <a:buFont typeface="Wingdings" panose="05000000000000000000" pitchFamily="2" charset="2"/>
              <a:buChar char="§"/>
            </a:pPr>
            <a:r>
              <a:rPr lang="fr-FR" b="1" dirty="0">
                <a:solidFill>
                  <a:srgbClr val="482684"/>
                </a:solidFill>
              </a:rPr>
              <a:t>Création en 2014 de la succursale Harmonie Mutuelle Italia en Libre Etablissement</a:t>
            </a:r>
          </a:p>
          <a:p>
            <a:pPr marL="171450" lvl="0" indent="-171450">
              <a:buFont typeface="Wingdings" panose="05000000000000000000" pitchFamily="2" charset="2"/>
              <a:buChar char="§"/>
            </a:pPr>
            <a:endParaRPr lang="fr-FR" sz="1100" dirty="0">
              <a:solidFill>
                <a:srgbClr val="13264A"/>
              </a:solidFill>
            </a:endParaRPr>
          </a:p>
          <a:p>
            <a:pPr lvl="0"/>
            <a:endParaRPr lang="fr-FR" sz="1100" dirty="0">
              <a:solidFill>
                <a:srgbClr val="13264A"/>
              </a:solidFill>
            </a:endParaRPr>
          </a:p>
          <a:p>
            <a:pPr marL="628650" lvl="1" indent="-171450">
              <a:buFont typeface="Wingdings" panose="05000000000000000000" pitchFamily="2" charset="2"/>
              <a:buChar char="ü"/>
            </a:pPr>
            <a:endParaRPr lang="fr-FR" sz="1100" b="1" dirty="0">
              <a:solidFill>
                <a:srgbClr val="13264A"/>
              </a:solidFill>
            </a:endParaRPr>
          </a:p>
        </p:txBody>
      </p:sp>
      <p:pic>
        <p:nvPicPr>
          <p:cNvPr id="5" name="Immagine 11">
            <a:extLst>
              <a:ext uri="{FF2B5EF4-FFF2-40B4-BE49-F238E27FC236}">
                <a16:creationId xmlns:a16="http://schemas.microsoft.com/office/drawing/2014/main" id="{82411B02-146B-425D-9D0C-E97F3385B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2364" y="4945330"/>
            <a:ext cx="1222964" cy="571902"/>
          </a:xfrm>
          <a:prstGeom prst="rect">
            <a:avLst/>
          </a:prstGeom>
        </p:spPr>
      </p:pic>
      <p:pic>
        <p:nvPicPr>
          <p:cNvPr id="2" name="Image 1">
            <a:extLst>
              <a:ext uri="{FF2B5EF4-FFF2-40B4-BE49-F238E27FC236}">
                <a16:creationId xmlns:a16="http://schemas.microsoft.com/office/drawing/2014/main" id="{42D668F7-1198-47BB-8533-00EE35F8465B}"/>
              </a:ext>
            </a:extLst>
          </p:cNvPr>
          <p:cNvPicPr>
            <a:picLocks noChangeAspect="1"/>
          </p:cNvPicPr>
          <p:nvPr/>
        </p:nvPicPr>
        <p:blipFill rotWithShape="1">
          <a:blip r:embed="rId3"/>
          <a:srcRect b="11924"/>
          <a:stretch/>
        </p:blipFill>
        <p:spPr>
          <a:xfrm>
            <a:off x="6898388" y="5733256"/>
            <a:ext cx="790916" cy="815351"/>
          </a:xfrm>
          <a:prstGeom prst="rect">
            <a:avLst/>
          </a:prstGeom>
        </p:spPr>
      </p:pic>
      <p:sp>
        <p:nvSpPr>
          <p:cNvPr id="7" name="Titolo 1">
            <a:extLst>
              <a:ext uri="{FF2B5EF4-FFF2-40B4-BE49-F238E27FC236}">
                <a16:creationId xmlns:a16="http://schemas.microsoft.com/office/drawing/2014/main" id="{AA2FDCBF-14FA-4CE8-A206-896D1EBAFA87}"/>
              </a:ext>
            </a:extLst>
          </p:cNvPr>
          <p:cNvSpPr>
            <a:spLocks noGrp="1"/>
          </p:cNvSpPr>
          <p:nvPr>
            <p:ph type="title"/>
          </p:nvPr>
        </p:nvSpPr>
        <p:spPr>
          <a:xfrm>
            <a:off x="302615" y="0"/>
            <a:ext cx="9001125" cy="426740"/>
          </a:xfrm>
        </p:spPr>
        <p:txBody>
          <a:bodyPr/>
          <a:lstStyle/>
          <a:p>
            <a:r>
              <a:rPr lang="it-IT" sz="2400" dirty="0"/>
              <a:t>Implantation en ITALIE</a:t>
            </a:r>
          </a:p>
        </p:txBody>
      </p:sp>
      <p:pic>
        <p:nvPicPr>
          <p:cNvPr id="8" name="Image 7">
            <a:extLst>
              <a:ext uri="{FF2B5EF4-FFF2-40B4-BE49-F238E27FC236}">
                <a16:creationId xmlns:a16="http://schemas.microsoft.com/office/drawing/2014/main" id="{25475CB6-AAC4-4F1F-85C3-9C593819B44A}"/>
              </a:ext>
            </a:extLst>
          </p:cNvPr>
          <p:cNvPicPr>
            <a:picLocks noChangeAspect="1"/>
          </p:cNvPicPr>
          <p:nvPr/>
        </p:nvPicPr>
        <p:blipFill>
          <a:blip r:embed="rId4"/>
          <a:stretch>
            <a:fillRect/>
          </a:stretch>
        </p:blipFill>
        <p:spPr>
          <a:xfrm>
            <a:off x="3527333" y="124873"/>
            <a:ext cx="598548" cy="405912"/>
          </a:xfrm>
          <a:prstGeom prst="rect">
            <a:avLst/>
          </a:prstGeom>
        </p:spPr>
      </p:pic>
    </p:spTree>
    <p:extLst>
      <p:ext uri="{BB962C8B-B14F-4D97-AF65-F5344CB8AC3E}">
        <p14:creationId xmlns:p14="http://schemas.microsoft.com/office/powerpoint/2010/main" val="164637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2" y="549615"/>
            <a:ext cx="9906000" cy="5758769"/>
          </a:xfrm>
        </p:spPr>
      </p:pic>
      <p:sp>
        <p:nvSpPr>
          <p:cNvPr id="2" name="Titolo 1"/>
          <p:cNvSpPr>
            <a:spLocks noGrp="1"/>
          </p:cNvSpPr>
          <p:nvPr>
            <p:ph type="title"/>
          </p:nvPr>
        </p:nvSpPr>
        <p:spPr>
          <a:xfrm>
            <a:off x="272480" y="47278"/>
            <a:ext cx="9001125" cy="426740"/>
          </a:xfrm>
        </p:spPr>
        <p:txBody>
          <a:bodyPr/>
          <a:lstStyle/>
          <a:p>
            <a:r>
              <a:rPr lang="it-IT" sz="2400" dirty="0"/>
              <a:t>Implantation ITALIE</a:t>
            </a:r>
          </a:p>
        </p:txBody>
      </p:sp>
      <p:pic>
        <p:nvPicPr>
          <p:cNvPr id="3" name="Image 2">
            <a:extLst>
              <a:ext uri="{FF2B5EF4-FFF2-40B4-BE49-F238E27FC236}">
                <a16:creationId xmlns:a16="http://schemas.microsoft.com/office/drawing/2014/main" id="{6F591C0A-7E6C-4A89-B13B-8FC337F4A5F2}"/>
              </a:ext>
            </a:extLst>
          </p:cNvPr>
          <p:cNvPicPr>
            <a:picLocks noChangeAspect="1"/>
          </p:cNvPicPr>
          <p:nvPr/>
        </p:nvPicPr>
        <p:blipFill>
          <a:blip r:embed="rId3"/>
          <a:stretch>
            <a:fillRect/>
          </a:stretch>
        </p:blipFill>
        <p:spPr>
          <a:xfrm>
            <a:off x="895790" y="496487"/>
            <a:ext cx="814572" cy="552411"/>
          </a:xfrm>
          <a:prstGeom prst="rect">
            <a:avLst/>
          </a:prstGeom>
        </p:spPr>
      </p:pic>
    </p:spTree>
    <p:extLst>
      <p:ext uri="{BB962C8B-B14F-4D97-AF65-F5344CB8AC3E}">
        <p14:creationId xmlns:p14="http://schemas.microsoft.com/office/powerpoint/2010/main" val="174702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B8A093B-A45A-4BC3-828C-8A60D63445EC}"/>
              </a:ext>
            </a:extLst>
          </p:cNvPr>
          <p:cNvSpPr>
            <a:spLocks noGrp="1"/>
          </p:cNvSpPr>
          <p:nvPr>
            <p:ph type="title"/>
          </p:nvPr>
        </p:nvSpPr>
        <p:spPr>
          <a:xfrm>
            <a:off x="2144688" y="1001932"/>
            <a:ext cx="6768752" cy="522037"/>
          </a:xfrm>
        </p:spPr>
        <p:txBody>
          <a:bodyPr/>
          <a:lstStyle/>
          <a:p>
            <a:r>
              <a:rPr lang="fr-FR" sz="2400" dirty="0"/>
              <a:t>Contexte et objectif de l’Implantation au Portugal </a:t>
            </a:r>
          </a:p>
        </p:txBody>
      </p:sp>
      <p:sp>
        <p:nvSpPr>
          <p:cNvPr id="3" name="Espace réservé du contenu 6">
            <a:extLst>
              <a:ext uri="{FF2B5EF4-FFF2-40B4-BE49-F238E27FC236}">
                <a16:creationId xmlns:a16="http://schemas.microsoft.com/office/drawing/2014/main" id="{A2E78C8F-E39D-4DAF-BEC5-D23217AFA9FE}"/>
              </a:ext>
            </a:extLst>
          </p:cNvPr>
          <p:cNvSpPr>
            <a:spLocks noGrp="1"/>
          </p:cNvSpPr>
          <p:nvPr>
            <p:ph idx="1"/>
          </p:nvPr>
        </p:nvSpPr>
        <p:spPr>
          <a:xfrm>
            <a:off x="452437" y="1844824"/>
            <a:ext cx="9001125" cy="3726435"/>
          </a:xfrm>
        </p:spPr>
        <p:txBody>
          <a:bodyPr/>
          <a:lstStyle/>
          <a:p>
            <a:pPr>
              <a:buClr>
                <a:srgbClr val="5D2884"/>
              </a:buClr>
            </a:pPr>
            <a:r>
              <a:rPr lang="fr-FR" sz="1400" kern="1200" dirty="0">
                <a:solidFill>
                  <a:srgbClr val="482684"/>
                </a:solidFill>
                <a:latin typeface="Arial" charset="0"/>
              </a:rPr>
              <a:t>En 2010-2011, implantation de MGEN au Portugal </a:t>
            </a:r>
            <a:r>
              <a:rPr lang="fr-FR" sz="1400" b="0" dirty="0">
                <a:solidFill>
                  <a:schemeClr val="tx2">
                    <a:lumMod val="50000"/>
                  </a:schemeClr>
                </a:solidFill>
                <a:ea typeface="ＭＳ Ｐゴシック"/>
              </a:rPr>
              <a:t>pour </a:t>
            </a:r>
          </a:p>
          <a:p>
            <a:pPr lvl="1"/>
            <a:r>
              <a:rPr lang="fr-FR" sz="1200" dirty="0">
                <a:latin typeface="Arial" panose="020B0604020202020204" pitchFamily="34" charset="0"/>
                <a:ea typeface="ＭＳ Ｐゴシック"/>
                <a:cs typeface="Arial" panose="020B0604020202020204" pitchFamily="34" charset="0"/>
              </a:rPr>
              <a:t>Développer la présence mutualiste hors de nos frontières </a:t>
            </a:r>
          </a:p>
          <a:p>
            <a:pPr lvl="1"/>
            <a:r>
              <a:rPr lang="fr-FR" sz="1200" dirty="0">
                <a:latin typeface="Arial" panose="020B0604020202020204" pitchFamily="34" charset="0"/>
                <a:ea typeface="ＭＳ Ｐゴシック"/>
                <a:cs typeface="Arial" panose="020B0604020202020204" pitchFamily="34" charset="0"/>
              </a:rPr>
              <a:t>Favoriser l’accès aux soins du plus grand nombre </a:t>
            </a:r>
          </a:p>
          <a:p>
            <a:pPr marL="357187" lvl="1" indent="0">
              <a:buNone/>
            </a:pPr>
            <a:endParaRPr lang="fr-FR" sz="1600" dirty="0">
              <a:ea typeface="ＭＳ Ｐゴシック"/>
              <a:cs typeface="ＭＳ Ｐゴシック"/>
            </a:endParaRPr>
          </a:p>
          <a:p>
            <a:pPr>
              <a:buClr>
                <a:srgbClr val="5D2884"/>
              </a:buClr>
            </a:pPr>
            <a:r>
              <a:rPr lang="fr-FR" sz="1400" kern="1200" dirty="0">
                <a:solidFill>
                  <a:srgbClr val="482684"/>
                </a:solidFill>
                <a:latin typeface="Arial" charset="0"/>
              </a:rPr>
              <a:t>Distribution en LPS de couvertures santé mutualistes solidaires MGEN, élaborées pour le marché Portugais, via la structure EUROPAMUT (cabinet de courtage détenu par le groupe VYV (2/3) et </a:t>
            </a:r>
            <a:r>
              <a:rPr lang="fr-FR" sz="1400" kern="1200" dirty="0" err="1">
                <a:solidFill>
                  <a:srgbClr val="482684"/>
                </a:solidFill>
                <a:latin typeface="Arial" charset="0"/>
              </a:rPr>
              <a:t>Integrale</a:t>
            </a:r>
            <a:r>
              <a:rPr lang="fr-FR" sz="1400" kern="1200" dirty="0">
                <a:solidFill>
                  <a:srgbClr val="482684"/>
                </a:solidFill>
                <a:latin typeface="Arial" charset="0"/>
              </a:rPr>
              <a:t>)</a:t>
            </a:r>
          </a:p>
          <a:p>
            <a:pPr marL="0" indent="0">
              <a:buClr>
                <a:srgbClr val="5D2884"/>
              </a:buClr>
              <a:buNone/>
            </a:pPr>
            <a:endParaRPr lang="fr-FR" sz="1400" kern="1200" dirty="0">
              <a:solidFill>
                <a:srgbClr val="482684"/>
              </a:solidFill>
              <a:latin typeface="Arial" charset="0"/>
            </a:endParaRPr>
          </a:p>
          <a:p>
            <a:pPr>
              <a:buClr>
                <a:srgbClr val="5D2884"/>
              </a:buClr>
            </a:pPr>
            <a:r>
              <a:rPr lang="fr-FR" sz="1400" kern="1200" dirty="0">
                <a:solidFill>
                  <a:srgbClr val="482684"/>
                </a:solidFill>
                <a:latin typeface="Arial" charset="0"/>
              </a:rPr>
              <a:t>Origine du projet : développer des couvertures santé mutualistes solidaires à la demande des fédérations syndicales Portugaises de l’Education </a:t>
            </a:r>
          </a:p>
          <a:p>
            <a:pPr lvl="1"/>
            <a:r>
              <a:rPr lang="fr-FR" b="1" kern="1200" dirty="0">
                <a:solidFill>
                  <a:srgbClr val="482684"/>
                </a:solidFill>
                <a:latin typeface="Arial" charset="0"/>
                <a:ea typeface="+mn-ea"/>
                <a:cs typeface="+mn-cs"/>
              </a:rPr>
              <a:t>Puis ouverture à d’autres populations </a:t>
            </a:r>
          </a:p>
          <a:p>
            <a:pPr marL="357187" lvl="1" indent="0">
              <a:buNone/>
            </a:pPr>
            <a:endParaRPr lang="fr-FR" sz="1200" dirty="0">
              <a:latin typeface="Arial" panose="020B0604020202020204" pitchFamily="34" charset="0"/>
              <a:ea typeface="ＭＳ Ｐゴシック"/>
              <a:cs typeface="Arial" panose="020B0604020202020204" pitchFamily="34" charset="0"/>
            </a:endParaRPr>
          </a:p>
        </p:txBody>
      </p:sp>
      <p:pic>
        <p:nvPicPr>
          <p:cNvPr id="5" name="Image 4">
            <a:extLst>
              <a:ext uri="{FF2B5EF4-FFF2-40B4-BE49-F238E27FC236}">
                <a16:creationId xmlns:a16="http://schemas.microsoft.com/office/drawing/2014/main" id="{B2339BFA-9F07-4260-9073-D98EBF05F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3081" y="105779"/>
            <a:ext cx="864096" cy="576063"/>
          </a:xfrm>
          <a:prstGeom prst="rect">
            <a:avLst/>
          </a:prstGeom>
        </p:spPr>
      </p:pic>
      <p:sp>
        <p:nvSpPr>
          <p:cNvPr id="6" name="Titolo 1">
            <a:extLst>
              <a:ext uri="{FF2B5EF4-FFF2-40B4-BE49-F238E27FC236}">
                <a16:creationId xmlns:a16="http://schemas.microsoft.com/office/drawing/2014/main" id="{9441E33A-E2AD-417E-A17C-3510B1E4A839}"/>
              </a:ext>
            </a:extLst>
          </p:cNvPr>
          <p:cNvSpPr txBox="1">
            <a:spLocks/>
          </p:cNvSpPr>
          <p:nvPr/>
        </p:nvSpPr>
        <p:spPr bwMode="auto">
          <a:xfrm>
            <a:off x="604541" y="134080"/>
            <a:ext cx="9001125" cy="42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b" anchorCtr="0" compatLnSpc="1">
            <a:prstTxWarp prst="textNoShape">
              <a:avLst/>
            </a:prstTxWarp>
          </a:bodyPr>
          <a:lstStyle>
            <a:lvl1pPr algn="l" rtl="0" eaLnBrk="1" fontAlgn="base" hangingPunct="1">
              <a:lnSpc>
                <a:spcPct val="90000"/>
              </a:lnSpc>
              <a:spcBef>
                <a:spcPct val="0"/>
              </a:spcBef>
              <a:spcAft>
                <a:spcPct val="0"/>
              </a:spcAft>
              <a:defRPr sz="2000" b="1">
                <a:solidFill>
                  <a:srgbClr val="7030A0"/>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r>
              <a:rPr lang="it-IT" sz="2800" kern="0" dirty="0"/>
              <a:t>Implantation au PORTUGAL</a:t>
            </a:r>
          </a:p>
        </p:txBody>
      </p:sp>
      <p:pic>
        <p:nvPicPr>
          <p:cNvPr id="7" name="Imagem 4">
            <a:extLst>
              <a:ext uri="{FF2B5EF4-FFF2-40B4-BE49-F238E27FC236}">
                <a16:creationId xmlns:a16="http://schemas.microsoft.com/office/drawing/2014/main" id="{B840F0BC-A455-4AFE-B6B4-9538794375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193" y="150668"/>
            <a:ext cx="1854175" cy="53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11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288D6-20C2-42EA-85D9-4375018DAD4B}"/>
              </a:ext>
            </a:extLst>
          </p:cNvPr>
          <p:cNvSpPr>
            <a:spLocks noGrp="1"/>
          </p:cNvSpPr>
          <p:nvPr>
            <p:ph type="title"/>
          </p:nvPr>
        </p:nvSpPr>
        <p:spPr>
          <a:xfrm>
            <a:off x="2126446" y="81786"/>
            <a:ext cx="6120680" cy="558503"/>
          </a:xfrm>
        </p:spPr>
        <p:txBody>
          <a:bodyPr/>
          <a:lstStyle/>
          <a:p>
            <a:r>
              <a:rPr lang="fr-BE" dirty="0"/>
              <a:t>Système de soins au Portugal : différent de la France</a:t>
            </a:r>
            <a:br>
              <a:rPr lang="pt-PT" dirty="0"/>
            </a:br>
            <a:endParaRPr lang="pt-PT" dirty="0"/>
          </a:p>
        </p:txBody>
      </p:sp>
      <p:sp>
        <p:nvSpPr>
          <p:cNvPr id="6" name="Rectangle : coins arrondis 5">
            <a:extLst>
              <a:ext uri="{FF2B5EF4-FFF2-40B4-BE49-F238E27FC236}">
                <a16:creationId xmlns:a16="http://schemas.microsoft.com/office/drawing/2014/main" id="{112CAED3-3413-46F5-99D3-ACF2B1B16697}"/>
              </a:ext>
            </a:extLst>
          </p:cNvPr>
          <p:cNvSpPr/>
          <p:nvPr/>
        </p:nvSpPr>
        <p:spPr bwMode="auto">
          <a:xfrm>
            <a:off x="5706352" y="499555"/>
            <a:ext cx="3968859" cy="2641414"/>
          </a:xfrm>
          <a:prstGeom prst="roundRect">
            <a:avLst/>
          </a:prstGeom>
          <a:noFill/>
          <a:ln w="19050" cap="flat" cmpd="sng" algn="ctr">
            <a:solidFill>
              <a:schemeClr val="tx2">
                <a:lumMod val="75000"/>
              </a:schemeClr>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err="1">
              <a:latin typeface="Calibri" panose="020F0502020204030204" pitchFamily="34" charset="0"/>
            </a:endParaRPr>
          </a:p>
        </p:txBody>
      </p:sp>
      <p:sp>
        <p:nvSpPr>
          <p:cNvPr id="17" name="TextBox 35">
            <a:extLst>
              <a:ext uri="{FF2B5EF4-FFF2-40B4-BE49-F238E27FC236}">
                <a16:creationId xmlns:a16="http://schemas.microsoft.com/office/drawing/2014/main" id="{3D35D59A-D0E1-4CCE-8681-4BD6A13C002B}"/>
              </a:ext>
            </a:extLst>
          </p:cNvPr>
          <p:cNvSpPr txBox="1"/>
          <p:nvPr/>
        </p:nvSpPr>
        <p:spPr>
          <a:xfrm>
            <a:off x="6105937" y="1187237"/>
            <a:ext cx="3527893" cy="1815882"/>
          </a:xfrm>
          <a:prstGeom prst="rect">
            <a:avLst/>
          </a:prstGeom>
          <a:noFill/>
        </p:spPr>
        <p:txBody>
          <a:bodyPr wrap="square" rtlCol="0">
            <a:spAutoFit/>
          </a:bodyPr>
          <a:lstStyle/>
          <a:p>
            <a:pPr defTabSz="371475" fontAlgn="auto">
              <a:spcBef>
                <a:spcPts val="0"/>
              </a:spcBef>
              <a:spcAft>
                <a:spcPts val="0"/>
              </a:spcAft>
            </a:pPr>
            <a:r>
              <a:rPr lang="pt-PT" sz="1400" b="1" dirty="0" err="1">
                <a:solidFill>
                  <a:prstClr val="black"/>
                </a:solidFill>
                <a:latin typeface="Arial" panose="020B0604020202020204" pitchFamily="34" charset="0"/>
                <a:ea typeface="Roboto Light" panose="02000000000000000000" pitchFamily="2" charset="0"/>
                <a:cs typeface="Arial" panose="020B0604020202020204" pitchFamily="34" charset="0"/>
              </a:rPr>
              <a:t>Pas</a:t>
            </a: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 de </a:t>
            </a:r>
            <a:r>
              <a:rPr lang="pt-PT" sz="1400" b="1" dirty="0" err="1">
                <a:solidFill>
                  <a:prstClr val="black"/>
                </a:solidFill>
                <a:latin typeface="Arial" panose="020B0604020202020204" pitchFamily="34" charset="0"/>
                <a:ea typeface="Roboto Light" panose="02000000000000000000" pitchFamily="2" charset="0"/>
                <a:cs typeface="Arial" panose="020B0604020202020204" pitchFamily="34" charset="0"/>
              </a:rPr>
              <a:t>prix</a:t>
            </a: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 </a:t>
            </a:r>
            <a:r>
              <a:rPr lang="pt-PT" sz="1400" b="1" dirty="0" err="1">
                <a:solidFill>
                  <a:prstClr val="black"/>
                </a:solidFill>
                <a:latin typeface="Arial" panose="020B0604020202020204" pitchFamily="34" charset="0"/>
                <a:ea typeface="Roboto Light" panose="02000000000000000000" pitchFamily="2" charset="0"/>
                <a:cs typeface="Arial" panose="020B0604020202020204" pitchFamily="34" charset="0"/>
              </a:rPr>
              <a:t>conventionnés</a:t>
            </a: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 par </a:t>
            </a:r>
            <a:r>
              <a:rPr lang="pt-PT" sz="1400" b="1" dirty="0" err="1">
                <a:solidFill>
                  <a:prstClr val="black"/>
                </a:solidFill>
                <a:latin typeface="Arial" panose="020B0604020202020204" pitchFamily="34" charset="0"/>
                <a:ea typeface="Roboto Light" panose="02000000000000000000" pitchFamily="2" charset="0"/>
                <a:cs typeface="Arial" panose="020B0604020202020204" pitchFamily="34" charset="0"/>
              </a:rPr>
              <a:t>l’État</a:t>
            </a: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 </a:t>
            </a:r>
          </a:p>
          <a:p>
            <a:pPr defTabSz="371475" fontAlgn="auto">
              <a:spcBef>
                <a:spcPts val="0"/>
              </a:spcBef>
              <a:spcAft>
                <a:spcPts val="0"/>
              </a:spcAft>
            </a:pPr>
            <a:endPar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endParaRPr>
          </a:p>
          <a:p>
            <a:pPr defTabSz="371475" fontAlgn="auto">
              <a:spcBef>
                <a:spcPts val="0"/>
              </a:spcBef>
              <a:spcAft>
                <a:spcPts val="0"/>
              </a:spcAft>
            </a:pP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Pas de remboursement par l’Etat des dépenses dans le secteur privé </a:t>
            </a:r>
          </a:p>
          <a:p>
            <a:pPr marL="171450" indent="-171450" defTabSz="371475" fontAlgn="auto">
              <a:spcBef>
                <a:spcPts val="0"/>
              </a:spcBef>
              <a:spcAft>
                <a:spcPts val="0"/>
              </a:spcAft>
              <a:buFont typeface="Symbol" panose="05050102010706020507" pitchFamily="18" charset="2"/>
              <a:buChar char="Þ"/>
            </a:pPr>
            <a:r>
              <a:rPr lang="pt-PT" sz="1400" b="1" dirty="0">
                <a:solidFill>
                  <a:srgbClr val="00B050"/>
                </a:solidFill>
                <a:latin typeface="Arial" panose="020B0604020202020204" pitchFamily="34" charset="0"/>
                <a:ea typeface="Roboto Light" panose="02000000000000000000" pitchFamily="2" charset="0"/>
                <a:cs typeface="Arial" panose="020B0604020202020204" pitchFamily="34" charset="0"/>
                <a:sym typeface="Symbol" panose="05050102010706020507" pitchFamily="18" charset="2"/>
              </a:rPr>
              <a:t>Assurance Santé au 1</a:t>
            </a:r>
            <a:r>
              <a:rPr lang="pt-PT" sz="1400" b="1" baseline="30000" dirty="0">
                <a:solidFill>
                  <a:srgbClr val="00B050"/>
                </a:solidFill>
                <a:latin typeface="Arial" panose="020B0604020202020204" pitchFamily="34" charset="0"/>
                <a:ea typeface="Roboto Light" panose="02000000000000000000" pitchFamily="2" charset="0"/>
                <a:cs typeface="Arial" panose="020B0604020202020204" pitchFamily="34" charset="0"/>
                <a:sym typeface="Symbol" panose="05050102010706020507" pitchFamily="18" charset="2"/>
              </a:rPr>
              <a:t>er</a:t>
            </a:r>
            <a:r>
              <a:rPr lang="pt-PT" sz="1400" b="1" dirty="0">
                <a:solidFill>
                  <a:srgbClr val="00B050"/>
                </a:solidFill>
                <a:latin typeface="Arial" panose="020B0604020202020204" pitchFamily="34" charset="0"/>
                <a:ea typeface="Roboto Light" panose="02000000000000000000" pitchFamily="2" charset="0"/>
                <a:cs typeface="Arial" panose="020B0604020202020204" pitchFamily="34" charset="0"/>
                <a:sym typeface="Symbol" panose="05050102010706020507" pitchFamily="18" charset="2"/>
              </a:rPr>
              <a:t> € </a:t>
            </a:r>
            <a:r>
              <a:rPr lang="pt-PT" sz="1400" b="1" dirty="0">
                <a:solidFill>
                  <a:prstClr val="black"/>
                </a:solidFill>
                <a:latin typeface="Arial" panose="020B0604020202020204" pitchFamily="34" charset="0"/>
                <a:cs typeface="Arial" panose="020B0604020202020204" pitchFamily="34" charset="0"/>
                <a:sym typeface="Symbol" panose="05050102010706020507" pitchFamily="18" charset="2"/>
              </a:rPr>
              <a:t>pour </a:t>
            </a: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sym typeface="Symbol" panose="05050102010706020507" pitchFamily="18" charset="2"/>
              </a:rPr>
              <a:t>accès à des Réseaux de soins privés offrant des tarifs négociés aux compagnies d’assurance santé </a:t>
            </a:r>
            <a:endPar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endParaRPr>
          </a:p>
        </p:txBody>
      </p:sp>
      <p:sp>
        <p:nvSpPr>
          <p:cNvPr id="18" name="Point">
            <a:extLst>
              <a:ext uri="{FF2B5EF4-FFF2-40B4-BE49-F238E27FC236}">
                <a16:creationId xmlns:a16="http://schemas.microsoft.com/office/drawing/2014/main" id="{77C2B60B-7C77-41A6-8849-F716B2D05D96}"/>
              </a:ext>
            </a:extLst>
          </p:cNvPr>
          <p:cNvSpPr/>
          <p:nvPr/>
        </p:nvSpPr>
        <p:spPr>
          <a:xfrm>
            <a:off x="5898932" y="1218974"/>
            <a:ext cx="164663" cy="173701"/>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tx2"/>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19" name="Point">
            <a:extLst>
              <a:ext uri="{FF2B5EF4-FFF2-40B4-BE49-F238E27FC236}">
                <a16:creationId xmlns:a16="http://schemas.microsoft.com/office/drawing/2014/main" id="{0EB961CD-644C-4DD2-9F2F-08778C22E9E7}"/>
              </a:ext>
            </a:extLst>
          </p:cNvPr>
          <p:cNvSpPr/>
          <p:nvPr/>
        </p:nvSpPr>
        <p:spPr>
          <a:xfrm>
            <a:off x="5920103" y="1714739"/>
            <a:ext cx="164663" cy="173701"/>
          </a:xfrm>
          <a:custGeom>
            <a:avLst/>
            <a:gdLst/>
            <a:ahLst/>
            <a:cxnLst>
              <a:cxn ang="0">
                <a:pos x="wd2" y="hd2"/>
              </a:cxn>
              <a:cxn ang="5400000">
                <a:pos x="wd2" y="hd2"/>
              </a:cxn>
              <a:cxn ang="10800000">
                <a:pos x="wd2" y="hd2"/>
              </a:cxn>
              <a:cxn ang="16200000">
                <a:pos x="wd2" y="hd2"/>
              </a:cxn>
            </a:cxnLst>
            <a:rect l="0" t="0"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tx2"/>
          </a:solidFill>
          <a:ln w="12700" cap="flat">
            <a:noFill/>
            <a:miter lim="400000"/>
          </a:ln>
          <a:effectLst/>
        </p:spPr>
        <p:txBody>
          <a:bodyPr wrap="square" lIns="37147" tIns="37147" rIns="37147" bIns="37147" numCol="1" anchor="t">
            <a:noAutofit/>
          </a:bodyPr>
          <a:lstStyle/>
          <a:p>
            <a:pPr defTabSz="371475" fontAlgn="auto">
              <a:spcBef>
                <a:spcPts val="0"/>
              </a:spcBef>
              <a:spcAft>
                <a:spcPts val="0"/>
              </a:spcAft>
              <a:defRPr sz="2400">
                <a:solidFill>
                  <a:srgbClr val="000000"/>
                </a:solidFill>
                <a:latin typeface="Calibri"/>
                <a:ea typeface="Calibri"/>
                <a:cs typeface="Calibri"/>
                <a:sym typeface="Calibri"/>
              </a:defRPr>
            </a:pPr>
            <a:endParaRPr lang="pt-PT" sz="1950" kern="0" dirty="0">
              <a:solidFill>
                <a:prstClr val="black">
                  <a:lumMod val="60000"/>
                  <a:lumOff val="40000"/>
                </a:prstClr>
              </a:solidFill>
              <a:latin typeface="Calibri"/>
              <a:ea typeface="Calibri"/>
              <a:cs typeface="Calibri"/>
              <a:sym typeface="Calibri"/>
            </a:endParaRPr>
          </a:p>
        </p:txBody>
      </p:sp>
      <p:sp>
        <p:nvSpPr>
          <p:cNvPr id="20" name="TextBox 41">
            <a:extLst>
              <a:ext uri="{FF2B5EF4-FFF2-40B4-BE49-F238E27FC236}">
                <a16:creationId xmlns:a16="http://schemas.microsoft.com/office/drawing/2014/main" id="{303DEABA-4F29-477D-A7B9-C48308F5FB64}"/>
              </a:ext>
            </a:extLst>
          </p:cNvPr>
          <p:cNvSpPr txBox="1"/>
          <p:nvPr/>
        </p:nvSpPr>
        <p:spPr>
          <a:xfrm>
            <a:off x="6439314" y="713317"/>
            <a:ext cx="2747067" cy="336070"/>
          </a:xfrm>
          <a:prstGeom prst="rect">
            <a:avLst/>
          </a:prstGeom>
          <a:noFill/>
        </p:spPr>
        <p:txBody>
          <a:bodyPr wrap="none" lIns="58500" tIns="29250" rIns="58500" bIns="29250" rtlCol="0" anchor="t">
            <a:spAutoFit/>
          </a:bodyPr>
          <a:lstStyle/>
          <a:p>
            <a:pPr algn="ctr" defTabSz="371475" fontAlgn="auto">
              <a:spcBef>
                <a:spcPts val="0"/>
              </a:spcBef>
              <a:spcAft>
                <a:spcPts val="0"/>
              </a:spcAft>
            </a:pPr>
            <a:r>
              <a:rPr lang="pt-PT" sz="1800" b="1" dirty="0">
                <a:solidFill>
                  <a:srgbClr val="7030A0"/>
                </a:solidFill>
                <a:latin typeface="Arial" panose="020B0604020202020204" pitchFamily="34" charset="0"/>
                <a:ea typeface="+mj-ea"/>
                <a:cs typeface="Arial" panose="020B0604020202020204" pitchFamily="34" charset="0"/>
              </a:rPr>
              <a:t>Résaux privés de soins </a:t>
            </a:r>
          </a:p>
        </p:txBody>
      </p:sp>
      <p:grpSp>
        <p:nvGrpSpPr>
          <p:cNvPr id="3" name="Groupe 2">
            <a:extLst>
              <a:ext uri="{FF2B5EF4-FFF2-40B4-BE49-F238E27FC236}">
                <a16:creationId xmlns:a16="http://schemas.microsoft.com/office/drawing/2014/main" id="{8B74EAED-9406-4E1F-BF10-8DCD506E586E}"/>
              </a:ext>
            </a:extLst>
          </p:cNvPr>
          <p:cNvGrpSpPr/>
          <p:nvPr/>
        </p:nvGrpSpPr>
        <p:grpSpPr>
          <a:xfrm>
            <a:off x="1000670" y="770428"/>
            <a:ext cx="2656186" cy="1722468"/>
            <a:chOff x="698361" y="499555"/>
            <a:chExt cx="2656186" cy="1722468"/>
          </a:xfrm>
        </p:grpSpPr>
        <p:sp>
          <p:nvSpPr>
            <p:cNvPr id="21" name="Point">
              <a:extLst>
                <a:ext uri="{FF2B5EF4-FFF2-40B4-BE49-F238E27FC236}">
                  <a16:creationId xmlns:a16="http://schemas.microsoft.com/office/drawing/2014/main" id="{8CD8EB7A-31EC-45DC-A607-9D0EAB5E0A79}"/>
                </a:ext>
              </a:extLst>
            </p:cNvPr>
            <p:cNvSpPr txBox="1"/>
            <p:nvPr/>
          </p:nvSpPr>
          <p:spPr>
            <a:xfrm>
              <a:off x="905955" y="1267915"/>
              <a:ext cx="2390861" cy="954108"/>
            </a:xfrm>
            <a:prstGeom prst="rect">
              <a:avLst/>
            </a:prstGeom>
            <a:noFill/>
          </p:spPr>
          <p:txBody>
            <a:bodyPr wrap="square" rtlCol="0">
              <a:spAutoFit/>
            </a:bodyPr>
            <a:lstStyle/>
            <a:p>
              <a:pPr defTabSz="371475" fontAlgn="auto">
                <a:spcBef>
                  <a:spcPts val="0"/>
                </a:spcBef>
                <a:spcAft>
                  <a:spcPts val="0"/>
                </a:spcAft>
              </a:pPr>
              <a:r>
                <a:rPr lang="pt-PT" sz="1400" b="1" dirty="0">
                  <a:solidFill>
                    <a:prstClr val="black"/>
                  </a:solidFill>
                  <a:latin typeface="Arial" panose="020B0604020202020204" pitchFamily="34" charset="0"/>
                  <a:ea typeface="Roboto Light" panose="02000000000000000000" pitchFamily="2" charset="0"/>
                  <a:cs typeface="Arial" panose="020B0604020202020204" pitchFamily="34" charset="0"/>
                </a:rPr>
                <a:t>Réseau de soins public gratuit </a:t>
              </a:r>
              <a:r>
                <a:rPr lang="pt-PT" sz="1400" dirty="0">
                  <a:solidFill>
                    <a:prstClr val="black"/>
                  </a:solidFill>
                  <a:latin typeface="Arial" panose="020B0604020202020204" pitchFamily="34" charset="0"/>
                  <a:ea typeface="Roboto Light" panose="02000000000000000000" pitchFamily="2" charset="0"/>
                  <a:cs typeface="Arial" panose="020B0604020202020204" pitchFamily="34" charset="0"/>
                </a:rPr>
                <a:t>(faible TM) mais insuffisant + délais d’attente</a:t>
              </a:r>
            </a:p>
            <a:p>
              <a:pPr defTabSz="371475" fontAlgn="auto">
                <a:spcBef>
                  <a:spcPts val="0"/>
                </a:spcBef>
                <a:spcAft>
                  <a:spcPts val="0"/>
                </a:spcAft>
              </a:pPr>
              <a:endParaRPr lang="pt-PT" sz="1400" dirty="0">
                <a:solidFill>
                  <a:prstClr val="black"/>
                </a:solidFill>
                <a:latin typeface="Arial" panose="020B0604020202020204" pitchFamily="34" charset="0"/>
                <a:ea typeface="Roboto Light" panose="02000000000000000000" pitchFamily="2" charset="0"/>
                <a:cs typeface="Arial" panose="020B0604020202020204" pitchFamily="34" charset="0"/>
              </a:endParaRPr>
            </a:p>
          </p:txBody>
        </p:sp>
        <p:grpSp>
          <p:nvGrpSpPr>
            <p:cNvPr id="22" name="Grupo 36">
              <a:extLst>
                <a:ext uri="{FF2B5EF4-FFF2-40B4-BE49-F238E27FC236}">
                  <a16:creationId xmlns:a16="http://schemas.microsoft.com/office/drawing/2014/main" id="{48D50926-C277-47C8-B2FD-A6D518266FF7}"/>
                </a:ext>
              </a:extLst>
            </p:cNvPr>
            <p:cNvGrpSpPr/>
            <p:nvPr/>
          </p:nvGrpSpPr>
          <p:grpSpPr>
            <a:xfrm>
              <a:off x="742947" y="1294882"/>
              <a:ext cx="110121" cy="158946"/>
              <a:chOff x="848824" y="3413051"/>
              <a:chExt cx="458981" cy="446568"/>
            </a:xfrm>
            <a:solidFill>
              <a:schemeClr val="tx2"/>
            </a:solidFill>
          </p:grpSpPr>
          <p:sp>
            <p:nvSpPr>
              <p:cNvPr id="23" name="Faixa Diagonal 22">
                <a:extLst>
                  <a:ext uri="{FF2B5EF4-FFF2-40B4-BE49-F238E27FC236}">
                    <a16:creationId xmlns:a16="http://schemas.microsoft.com/office/drawing/2014/main" id="{D16E3CF9-7FFD-4A18-A026-C5770F0B16D9}"/>
                  </a:ext>
                </a:extLst>
              </p:cNvPr>
              <p:cNvSpPr/>
              <p:nvPr/>
            </p:nvSpPr>
            <p:spPr>
              <a:xfrm>
                <a:off x="1010093" y="3413051"/>
                <a:ext cx="297712" cy="446568"/>
              </a:xfrm>
              <a:prstGeom prst="diagStripe">
                <a:avLst>
                  <a:gd name="adj" fmla="val 61905"/>
                </a:avLst>
              </a:prstGeom>
              <a:grpFill/>
              <a:ln w="19050" cap="rnd" cmpd="sng" algn="ctr">
                <a:solidFill>
                  <a:schemeClr val="tx2">
                    <a:lumMod val="75000"/>
                  </a:schemeClr>
                </a:solidFill>
                <a:prstDash val="solid"/>
              </a:ln>
              <a:effectLst/>
            </p:spPr>
            <p:txBody>
              <a:bodyPr rtlCol="0" anchor="ctr"/>
              <a:lstStyle/>
              <a:p>
                <a:pPr algn="ctr" defTabSz="371475" fontAlgn="auto">
                  <a:spcBef>
                    <a:spcPts val="0"/>
                  </a:spcBef>
                  <a:spcAft>
                    <a:spcPts val="0"/>
                  </a:spcAft>
                  <a:defRPr/>
                </a:pPr>
                <a:endParaRPr lang="pt-PT" sz="1463" kern="0">
                  <a:solidFill>
                    <a:prstClr val="black"/>
                  </a:solidFill>
                  <a:latin typeface="Trebuchet MS" panose="020B0603020202020204"/>
                </a:endParaRPr>
              </a:p>
            </p:txBody>
          </p:sp>
          <p:sp>
            <p:nvSpPr>
              <p:cNvPr id="24" name="Faixa Diagonal 23">
                <a:extLst>
                  <a:ext uri="{FF2B5EF4-FFF2-40B4-BE49-F238E27FC236}">
                    <a16:creationId xmlns:a16="http://schemas.microsoft.com/office/drawing/2014/main" id="{12851904-14B2-4D10-B334-BA4E6C3C1A79}"/>
                  </a:ext>
                </a:extLst>
              </p:cNvPr>
              <p:cNvSpPr/>
              <p:nvPr/>
            </p:nvSpPr>
            <p:spPr>
              <a:xfrm flipH="1">
                <a:off x="848824" y="3636335"/>
                <a:ext cx="161268" cy="223284"/>
              </a:xfrm>
              <a:prstGeom prst="diagStripe">
                <a:avLst>
                  <a:gd name="adj" fmla="val 31870"/>
                </a:avLst>
              </a:prstGeom>
              <a:grpFill/>
              <a:ln w="19050" cap="rnd" cmpd="sng" algn="ctr">
                <a:solidFill>
                  <a:schemeClr val="tx2">
                    <a:lumMod val="75000"/>
                  </a:schemeClr>
                </a:solidFill>
                <a:prstDash val="solid"/>
              </a:ln>
              <a:effectLst/>
            </p:spPr>
            <p:txBody>
              <a:bodyPr rtlCol="0" anchor="ctr"/>
              <a:lstStyle/>
              <a:p>
                <a:pPr algn="ctr" defTabSz="371475" fontAlgn="auto">
                  <a:spcBef>
                    <a:spcPts val="0"/>
                  </a:spcBef>
                  <a:spcAft>
                    <a:spcPts val="0"/>
                  </a:spcAft>
                  <a:defRPr/>
                </a:pPr>
                <a:endParaRPr lang="pt-PT" sz="1463" kern="0">
                  <a:solidFill>
                    <a:prstClr val="black"/>
                  </a:solidFill>
                  <a:latin typeface="Trebuchet MS" panose="020B0603020202020204"/>
                </a:endParaRPr>
              </a:p>
            </p:txBody>
          </p:sp>
        </p:grpSp>
        <p:pic>
          <p:nvPicPr>
            <p:cNvPr id="25" name="Image 11">
              <a:extLst>
                <a:ext uri="{FF2B5EF4-FFF2-40B4-BE49-F238E27FC236}">
                  <a16:creationId xmlns:a16="http://schemas.microsoft.com/office/drawing/2014/main" id="{253A8515-6998-4C1D-AE65-A2153231CCE3}"/>
                </a:ext>
              </a:extLst>
            </p:cNvPr>
            <p:cNvPicPr>
              <a:picLocks noChangeAspect="1"/>
            </p:cNvPicPr>
            <p:nvPr/>
          </p:nvPicPr>
          <p:blipFill>
            <a:blip r:embed="rId2"/>
            <a:stretch>
              <a:fillRect/>
            </a:stretch>
          </p:blipFill>
          <p:spPr>
            <a:xfrm>
              <a:off x="1253568" y="645444"/>
              <a:ext cx="1455912" cy="604051"/>
            </a:xfrm>
            <a:prstGeom prst="rect">
              <a:avLst/>
            </a:prstGeom>
          </p:spPr>
        </p:pic>
        <p:sp>
          <p:nvSpPr>
            <p:cNvPr id="7" name="Rectangle : coins arrondis 6">
              <a:extLst>
                <a:ext uri="{FF2B5EF4-FFF2-40B4-BE49-F238E27FC236}">
                  <a16:creationId xmlns:a16="http://schemas.microsoft.com/office/drawing/2014/main" id="{0C967F89-15CE-4398-9158-9466D8220458}"/>
                </a:ext>
              </a:extLst>
            </p:cNvPr>
            <p:cNvSpPr/>
            <p:nvPr/>
          </p:nvSpPr>
          <p:spPr bwMode="auto">
            <a:xfrm>
              <a:off x="698361" y="499555"/>
              <a:ext cx="2656186" cy="1565393"/>
            </a:xfrm>
            <a:prstGeom prst="roundRect">
              <a:avLst/>
            </a:prstGeom>
            <a:noFill/>
            <a:ln w="19050" cap="flat" cmpd="sng" algn="ctr">
              <a:solidFill>
                <a:srgbClr val="5D2884"/>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0"/>
                </a:spcBef>
              </a:pPr>
              <a:endParaRPr lang="fr-FR" sz="1400" b="1" dirty="0" err="1">
                <a:latin typeface="Calibri" panose="020F0502020204030204" pitchFamily="34" charset="0"/>
              </a:endParaRPr>
            </a:p>
          </p:txBody>
        </p:sp>
      </p:grpSp>
      <p:pic>
        <p:nvPicPr>
          <p:cNvPr id="26" name="Image 25">
            <a:extLst>
              <a:ext uri="{FF2B5EF4-FFF2-40B4-BE49-F238E27FC236}">
                <a16:creationId xmlns:a16="http://schemas.microsoft.com/office/drawing/2014/main" id="{CAF599CF-5625-461E-BD25-7A53F7F98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762" y="413415"/>
            <a:ext cx="750523" cy="500348"/>
          </a:xfrm>
          <a:prstGeom prst="rect">
            <a:avLst/>
          </a:prstGeom>
        </p:spPr>
      </p:pic>
      <p:pic>
        <p:nvPicPr>
          <p:cNvPr id="9" name="Image 8">
            <a:extLst>
              <a:ext uri="{FF2B5EF4-FFF2-40B4-BE49-F238E27FC236}">
                <a16:creationId xmlns:a16="http://schemas.microsoft.com/office/drawing/2014/main" id="{CFA07A92-4DDF-4F4C-A5CB-E8DD55876BA0}"/>
              </a:ext>
            </a:extLst>
          </p:cNvPr>
          <p:cNvPicPr>
            <a:picLocks noChangeAspect="1"/>
          </p:cNvPicPr>
          <p:nvPr/>
        </p:nvPicPr>
        <p:blipFill>
          <a:blip r:embed="rId4"/>
          <a:stretch>
            <a:fillRect/>
          </a:stretch>
        </p:blipFill>
        <p:spPr>
          <a:xfrm>
            <a:off x="4436272" y="3704324"/>
            <a:ext cx="750514" cy="486580"/>
          </a:xfrm>
          <a:prstGeom prst="rect">
            <a:avLst/>
          </a:prstGeom>
        </p:spPr>
      </p:pic>
      <p:sp>
        <p:nvSpPr>
          <p:cNvPr id="13" name="ZoneTexte 12">
            <a:extLst>
              <a:ext uri="{FF2B5EF4-FFF2-40B4-BE49-F238E27FC236}">
                <a16:creationId xmlns:a16="http://schemas.microsoft.com/office/drawing/2014/main" id="{784BB831-C4E8-4291-822A-029725A0EDDD}"/>
              </a:ext>
            </a:extLst>
          </p:cNvPr>
          <p:cNvSpPr txBox="1"/>
          <p:nvPr/>
        </p:nvSpPr>
        <p:spPr bwMode="auto">
          <a:xfrm>
            <a:off x="4347783" y="1187237"/>
            <a:ext cx="750523" cy="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2400" b="1" dirty="0">
                <a:solidFill>
                  <a:srgbClr val="5D2884"/>
                </a:solidFill>
                <a:latin typeface="Calibri" panose="020F0502020204030204" pitchFamily="34" charset="0"/>
              </a:rPr>
              <a:t>OU</a:t>
            </a:r>
          </a:p>
        </p:txBody>
      </p:sp>
      <p:pic>
        <p:nvPicPr>
          <p:cNvPr id="14" name="Image 13">
            <a:extLst>
              <a:ext uri="{FF2B5EF4-FFF2-40B4-BE49-F238E27FC236}">
                <a16:creationId xmlns:a16="http://schemas.microsoft.com/office/drawing/2014/main" id="{72954140-3DDD-4444-AD5B-4A219930C5D8}"/>
              </a:ext>
            </a:extLst>
          </p:cNvPr>
          <p:cNvPicPr>
            <a:picLocks noChangeAspect="1"/>
          </p:cNvPicPr>
          <p:nvPr/>
        </p:nvPicPr>
        <p:blipFill>
          <a:blip r:embed="rId5"/>
          <a:stretch>
            <a:fillRect/>
          </a:stretch>
        </p:blipFill>
        <p:spPr>
          <a:xfrm>
            <a:off x="3718100" y="4221088"/>
            <a:ext cx="2026988" cy="2467638"/>
          </a:xfrm>
          <a:prstGeom prst="rect">
            <a:avLst/>
          </a:prstGeom>
        </p:spPr>
      </p:pic>
      <p:sp>
        <p:nvSpPr>
          <p:cNvPr id="41" name="ZoneTexte 40">
            <a:extLst>
              <a:ext uri="{FF2B5EF4-FFF2-40B4-BE49-F238E27FC236}">
                <a16:creationId xmlns:a16="http://schemas.microsoft.com/office/drawing/2014/main" id="{A4D8B7E1-08F8-4164-8BD9-6FEADA617B30}"/>
              </a:ext>
            </a:extLst>
          </p:cNvPr>
          <p:cNvSpPr txBox="1"/>
          <p:nvPr/>
        </p:nvSpPr>
        <p:spPr bwMode="auto">
          <a:xfrm>
            <a:off x="5721422" y="5305370"/>
            <a:ext cx="2525704" cy="117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Autofit/>
          </a:bodyPr>
          <a:lstStyle/>
          <a:p>
            <a:pPr>
              <a:lnSpc>
                <a:spcPct val="85000"/>
              </a:lnSpc>
              <a:spcBef>
                <a:spcPts val="600"/>
              </a:spcBef>
              <a:spcAft>
                <a:spcPts val="0"/>
              </a:spcAft>
              <a:buClr>
                <a:schemeClr val="tx1"/>
              </a:buClr>
            </a:pPr>
            <a:r>
              <a:rPr lang="fr-FR" sz="1400" b="1" dirty="0">
                <a:solidFill>
                  <a:schemeClr val="bg1">
                    <a:lumMod val="50000"/>
                  </a:schemeClr>
                </a:solidFill>
                <a:latin typeface="Calibri" panose="020F0502020204030204" pitchFamily="34" charset="0"/>
              </a:rPr>
              <a:t>Rembourse / prend en charge une partie du coût des soins dans les Réseaux de soins  :</a:t>
            </a:r>
          </a:p>
          <a:p>
            <a:pPr marL="171450" indent="-171450">
              <a:lnSpc>
                <a:spcPct val="85000"/>
              </a:lnSpc>
              <a:spcBef>
                <a:spcPts val="600"/>
              </a:spcBef>
              <a:spcAft>
                <a:spcPts val="0"/>
              </a:spcAft>
              <a:buClr>
                <a:schemeClr val="tx1"/>
              </a:buClr>
              <a:buFont typeface="Wingdings" panose="05000000000000000000" pitchFamily="2" charset="2"/>
              <a:buChar char="§"/>
            </a:pPr>
            <a:r>
              <a:rPr lang="fr-FR" sz="1400" b="1" dirty="0">
                <a:solidFill>
                  <a:schemeClr val="bg1">
                    <a:lumMod val="50000"/>
                  </a:schemeClr>
                </a:solidFill>
                <a:latin typeface="Calibri" panose="020F0502020204030204" pitchFamily="34" charset="0"/>
              </a:rPr>
              <a:t>PRIVES (Conventionnés)</a:t>
            </a:r>
          </a:p>
          <a:p>
            <a:pPr marL="171450" indent="-171450">
              <a:lnSpc>
                <a:spcPct val="85000"/>
              </a:lnSpc>
              <a:spcBef>
                <a:spcPts val="600"/>
              </a:spcBef>
              <a:spcAft>
                <a:spcPts val="0"/>
              </a:spcAft>
              <a:buClr>
                <a:schemeClr val="tx1"/>
              </a:buClr>
              <a:buFont typeface="Wingdings" panose="05000000000000000000" pitchFamily="2" charset="2"/>
              <a:buChar char="§"/>
            </a:pPr>
            <a:r>
              <a:rPr lang="fr-FR" sz="1400" b="1" dirty="0">
                <a:solidFill>
                  <a:schemeClr val="bg1">
                    <a:lumMod val="50000"/>
                  </a:schemeClr>
                </a:solidFill>
                <a:latin typeface="Calibri" panose="020F0502020204030204" pitchFamily="34" charset="0"/>
              </a:rPr>
              <a:t>ET PUBLICS</a:t>
            </a:r>
          </a:p>
        </p:txBody>
      </p:sp>
    </p:spTree>
    <p:extLst>
      <p:ext uri="{BB962C8B-B14F-4D97-AF65-F5344CB8AC3E}">
        <p14:creationId xmlns:p14="http://schemas.microsoft.com/office/powerpoint/2010/main" val="12599512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TICKER" val="confidential document"/>
</p:tagLst>
</file>

<file path=ppt/tags/tag2.xml><?xml version="1.0" encoding="utf-8"?>
<p:tagLst xmlns:a="http://schemas.openxmlformats.org/drawingml/2006/main" xmlns:r="http://schemas.openxmlformats.org/officeDocument/2006/relationships" xmlns:p="http://schemas.openxmlformats.org/presentationml/2006/main">
  <p:tag name="STICKER" val="confidential document"/>
</p:tagLst>
</file>

<file path=ppt/tags/tag3.xml><?xml version="1.0" encoding="utf-8"?>
<p:tagLst xmlns:a="http://schemas.openxmlformats.org/drawingml/2006/main" xmlns:r="http://schemas.openxmlformats.org/officeDocument/2006/relationships" xmlns:p="http://schemas.openxmlformats.org/presentationml/2006/main">
  <p:tag name="STICKER" val="confidential document"/>
</p:tagLst>
</file>

<file path=ppt/tags/tag4.xml><?xml version="1.0" encoding="utf-8"?>
<p:tagLst xmlns:a="http://schemas.openxmlformats.org/drawingml/2006/main" xmlns:r="http://schemas.openxmlformats.org/officeDocument/2006/relationships" xmlns:p="http://schemas.openxmlformats.org/presentationml/2006/main">
  <p:tag name="STICKER" val="confidential documen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Groupe Vyv">
      <a:dk1>
        <a:srgbClr val="13264A"/>
      </a:dk1>
      <a:lt1>
        <a:srgbClr val="FFFFFF"/>
      </a:lt1>
      <a:dk2>
        <a:srgbClr val="7030A0"/>
      </a:dk2>
      <a:lt2>
        <a:srgbClr val="FFFFFF"/>
      </a:lt2>
      <a:accent1>
        <a:srgbClr val="00B6F6"/>
      </a:accent1>
      <a:accent2>
        <a:srgbClr val="8A857E"/>
      </a:accent2>
      <a:accent3>
        <a:srgbClr val="A5A5A5"/>
      </a:accent3>
      <a:accent4>
        <a:srgbClr val="A29E9A"/>
      </a:accent4>
      <a:accent5>
        <a:srgbClr val="E9E4E1"/>
      </a:accent5>
      <a:accent6>
        <a:srgbClr val="FF6600"/>
      </a:accent6>
      <a:hlink>
        <a:srgbClr val="386888"/>
      </a:hlink>
      <a:folHlink>
        <a:srgbClr val="A29E9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9050" cap="flat" cmpd="sng" algn="ctr">
          <a:solidFill>
            <a:schemeClr val="bg1"/>
          </a:solidFill>
          <a:prstDash val="solid"/>
          <a:round/>
          <a:headEnd type="none" w="med" len="med"/>
          <a:tailEnd type="none" w="med" len="med"/>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lnSpc>
            <a:spcPct val="85000"/>
          </a:lnSpc>
          <a:spcBef>
            <a:spcPts val="0"/>
          </a:spcBef>
          <a:defRPr sz="1400" b="1" dirty="0" err="1" smtClean="0">
            <a:latin typeface="Calibri" panose="020F0502020204030204" pitchFamily="34" charset="0"/>
          </a:defRPr>
        </a:defPPr>
      </a:lstStyle>
    </a:spDef>
    <a:lnDef>
      <a:spPr bwMode="auto">
        <a:solidFill>
          <a:schemeClr val="accent1"/>
        </a:solidFill>
        <a:ln w="19050" cap="flat" cmpd="sng" algn="ctr">
          <a:solidFill>
            <a:schemeClr val="accent4"/>
          </a:solidFill>
          <a:prstDash val="solid"/>
          <a:round/>
          <a:headEnd type="none" w="med" len="med"/>
          <a:tailEnd type="none" w="lg"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a:spPr>
      <a:bodyPr vert="horz" wrap="square" lIns="72000" tIns="72000" rIns="72000" bIns="72000" numCol="1" rtlCol="0" anchor="t" anchorCtr="0" compatLnSpc="1">
        <a:prstTxWarp prst="textNoShape">
          <a:avLst/>
        </a:prstTxWarp>
        <a:noAutofit/>
      </a:bodyPr>
      <a:lstStyle>
        <a:defPPr marL="177800" indent="-177800">
          <a:lnSpc>
            <a:spcPct val="85000"/>
          </a:lnSpc>
          <a:spcBef>
            <a:spcPts val="600"/>
          </a:spcBef>
          <a:spcAft>
            <a:spcPts val="0"/>
          </a:spcAft>
          <a:buClr>
            <a:schemeClr val="tx1"/>
          </a:buClr>
          <a:buFont typeface="Wingdings" pitchFamily="2" charset="2"/>
          <a:buChar char="§"/>
          <a:defRPr dirty="0" smtClean="0">
            <a:latin typeface="Calibri" panose="020F0502020204030204" pitchFamily="34" charset="0"/>
          </a:defRPr>
        </a:defPPr>
      </a:lstStyle>
    </a:txDef>
  </a:objectDefaults>
  <a:extraClrSchemeLst>
    <a:extraClrScheme>
      <a:clrScheme name="default 1">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efault 3">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
      <a:clrScheme name="default 4">
        <a:dk1>
          <a:srgbClr val="003366"/>
        </a:dk1>
        <a:lt1>
          <a:srgbClr val="FFFFFF"/>
        </a:lt1>
        <a:dk2>
          <a:srgbClr val="C0C0C0"/>
        </a:dk2>
        <a:lt2>
          <a:srgbClr val="808080"/>
        </a:lt2>
        <a:accent1>
          <a:srgbClr val="EAEAEA"/>
        </a:accent1>
        <a:accent2>
          <a:srgbClr val="3366FF"/>
        </a:accent2>
        <a:accent3>
          <a:srgbClr val="FFFFFF"/>
        </a:accent3>
        <a:accent4>
          <a:srgbClr val="002A56"/>
        </a:accent4>
        <a:accent5>
          <a:srgbClr val="F3F3F3"/>
        </a:accent5>
        <a:accent6>
          <a:srgbClr val="2D5CE7"/>
        </a:accent6>
        <a:hlink>
          <a:srgbClr val="003366"/>
        </a:hlink>
        <a:folHlink>
          <a:srgbClr val="00FFFF"/>
        </a:folHlink>
      </a:clrScheme>
      <a:clrMap bg1="lt1" tx1="dk1" bg2="lt2" tx2="dk2" accent1="accent1" accent2="accent2" accent3="accent3" accent4="accent4" accent5="accent5" accent6="accent6" hlink="hlink" folHlink="folHlink"/>
    </a:extraClrScheme>
    <a:extraClrScheme>
      <a:clrScheme name="default 5">
        <a:dk1>
          <a:srgbClr val="003366"/>
        </a:dk1>
        <a:lt1>
          <a:srgbClr val="FFFFFF"/>
        </a:lt1>
        <a:dk2>
          <a:srgbClr val="C0C0C0"/>
        </a:dk2>
        <a:lt2>
          <a:srgbClr val="808080"/>
        </a:lt2>
        <a:accent1>
          <a:srgbClr val="EAEAEA"/>
        </a:accent1>
        <a:accent2>
          <a:srgbClr val="3366FF"/>
        </a:accent2>
        <a:accent3>
          <a:srgbClr val="FFFFFF"/>
        </a:accent3>
        <a:accent4>
          <a:srgbClr val="002A56"/>
        </a:accent4>
        <a:accent5>
          <a:srgbClr val="F3F3F3"/>
        </a:accent5>
        <a:accent6>
          <a:srgbClr val="2D5CE7"/>
        </a:accent6>
        <a:hlink>
          <a:srgbClr val="003366"/>
        </a:hlink>
        <a:folHlink>
          <a:srgbClr val="CDE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4" id="{218C110C-8582-4CEA-AA18-26642BC35829}" vid="{1098DD4F-A07F-4D5E-9A6D-1CE7C9B01410}"/>
    </a:ext>
  </a:extLst>
</a:theme>
</file>

<file path=ppt/theme/theme3.xml><?xml version="1.0" encoding="utf-8"?>
<a:theme xmlns:a="http://schemas.openxmlformats.org/drawingml/2006/main" name="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AE6E8703EA8B4B83D6FA2E82D388D9" ma:contentTypeVersion="8" ma:contentTypeDescription="Crée un document." ma:contentTypeScope="" ma:versionID="aea57a05a0bed9d199329957ed7aadf8">
  <xsd:schema xmlns:xsd="http://www.w3.org/2001/XMLSchema" xmlns:xs="http://www.w3.org/2001/XMLSchema" xmlns:p="http://schemas.microsoft.com/office/2006/metadata/properties" xmlns:ns2="d6e8ba68-1c8f-4200-a6eb-571959254186" xmlns:ns3="a26fd100-d7eb-475c-836e-a9f8c65ccb2c" targetNamespace="http://schemas.microsoft.com/office/2006/metadata/properties" ma:root="true" ma:fieldsID="fc7d7353b3ed47f86c0049610cd749ec" ns2:_="" ns3:_="">
    <xsd:import namespace="d6e8ba68-1c8f-4200-a6eb-571959254186"/>
    <xsd:import namespace="a26fd100-d7eb-475c-836e-a9f8c65ccb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ba68-1c8f-4200-a6eb-57195925418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6fd100-d7eb-475c-836e-a9f8c65ccb2c" elementFormDefault="qualified">
    <xsd:import namespace="http://schemas.microsoft.com/office/2006/documentManagement/types"/>
    <xsd:import namespace="http://schemas.microsoft.com/office/infopath/2007/PartnerControls"/>
    <xsd:element name="SharedWithUsers" ma:index="13"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4D004-AB12-4D6D-A059-7C8FC95FFF82}">
  <ds:schemaRefs>
    <ds:schemaRef ds:uri="d6e8ba68-1c8f-4200-a6eb-571959254186"/>
    <ds:schemaRef ds:uri="http://purl.org/dc/elements/1.1/"/>
    <ds:schemaRef ds:uri="http://schemas.microsoft.com/office/2006/metadata/properties"/>
    <ds:schemaRef ds:uri="http://purl.org/dc/terms/"/>
    <ds:schemaRef ds:uri="http://schemas.microsoft.com/office/2006/documentManagement/types"/>
    <ds:schemaRef ds:uri="a26fd100-d7eb-475c-836e-a9f8c65ccb2c"/>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A903611-639E-4330-94B4-F9F06BC1ADDA}">
  <ds:schemaRefs>
    <ds:schemaRef ds:uri="http://schemas.microsoft.com/sharepoint/v3/contenttype/forms"/>
  </ds:schemaRefs>
</ds:datastoreItem>
</file>

<file path=customXml/itemProps3.xml><?xml version="1.0" encoding="utf-8"?>
<ds:datastoreItem xmlns:ds="http://schemas.openxmlformats.org/officeDocument/2006/customXml" ds:itemID="{91667345-9D90-4C06-9DC1-098F45E1E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e8ba68-1c8f-4200-a6eb-571959254186"/>
    <ds:schemaRef ds:uri="a26fd100-d7eb-475c-836e-a9f8c65ccb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1082</Words>
  <Application>Microsoft Office PowerPoint</Application>
  <PresentationFormat>Format A4 (210 x 297 mm)</PresentationFormat>
  <Paragraphs>176</Paragraphs>
  <Slides>14</Slides>
  <Notes>3</Notes>
  <HiddenSlides>0</HiddenSlides>
  <MMClips>0</MMClips>
  <ScaleCrop>false</ScaleCrop>
  <HeadingPairs>
    <vt:vector size="8" baseType="variant">
      <vt:variant>
        <vt:lpstr>Polices utilisées</vt:lpstr>
      </vt:variant>
      <vt:variant>
        <vt:i4>9</vt:i4>
      </vt:variant>
      <vt:variant>
        <vt:lpstr>Thème</vt:lpstr>
      </vt:variant>
      <vt:variant>
        <vt:i4>3</vt:i4>
      </vt:variant>
      <vt:variant>
        <vt:lpstr>Serveurs OLE incorporés</vt:lpstr>
      </vt:variant>
      <vt:variant>
        <vt:i4>1</vt:i4>
      </vt:variant>
      <vt:variant>
        <vt:lpstr>Titres des diapositives</vt:lpstr>
      </vt:variant>
      <vt:variant>
        <vt:i4>14</vt:i4>
      </vt:variant>
    </vt:vector>
  </HeadingPairs>
  <TitlesOfParts>
    <vt:vector size="27" baseType="lpstr">
      <vt:lpstr>Arial</vt:lpstr>
      <vt:lpstr>Calibri</vt:lpstr>
      <vt:lpstr>Calibri Light</vt:lpstr>
      <vt:lpstr>Courier New</vt:lpstr>
      <vt:lpstr>EYInterstate</vt:lpstr>
      <vt:lpstr>Symbol</vt:lpstr>
      <vt:lpstr>Times New Roman</vt:lpstr>
      <vt:lpstr>Trebuchet MS</vt:lpstr>
      <vt:lpstr>Wingdings</vt:lpstr>
      <vt:lpstr>Thème Office</vt:lpstr>
      <vt:lpstr>1_blank</vt:lpstr>
      <vt:lpstr>Rubriques</vt:lpstr>
      <vt:lpstr>think-cell Slide</vt:lpstr>
      <vt:lpstr>FNMF 25 02 2019 </vt:lpstr>
      <vt:lpstr>Présentation PowerPoint</vt:lpstr>
      <vt:lpstr>Présentation PowerPoint</vt:lpstr>
      <vt:lpstr>Présentation PowerPoint</vt:lpstr>
      <vt:lpstr>Présentation PowerPoint</vt:lpstr>
      <vt:lpstr>Implantation en ITALIE</vt:lpstr>
      <vt:lpstr>Implantation ITALIE</vt:lpstr>
      <vt:lpstr>Contexte et objectif de l’Implantation au Portugal </vt:lpstr>
      <vt:lpstr>Système de soins au Portugal : différent de la France </vt:lpstr>
      <vt:lpstr>Pourquoi MGEN est différente des autres assureurs au Portugal ?</vt:lpstr>
      <vt:lpstr>Présentation PowerPoint</vt:lpstr>
      <vt:lpstr>FORCES et FAIBLESSES d’une mutuelle sur un marché dominé par les assureurs, qui pratiquent la sélection médicale et les exclusions</vt:lpstr>
      <vt:lpstr>BILAN de l’IMPLANTATION au Portugal à FIN 2018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Codir VYV XX décembre 2017</dc:title>
  <dc:creator/>
  <cp:lastModifiedBy/>
  <cp:revision>5</cp:revision>
  <dcterms:created xsi:type="dcterms:W3CDTF">2016-03-08T17:45:46Z</dcterms:created>
  <dcterms:modified xsi:type="dcterms:W3CDTF">2019-02-22T08:53:41Z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0x010100F7AE6E8703EA8B4B83D6FA2E82D388D9</vt:lpwstr>
  </property>
</Properties>
</file>